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8"/>
  </p:notesMasterIdLst>
  <p:sldIdLst>
    <p:sldId id="1315" r:id="rId2"/>
    <p:sldId id="2039" r:id="rId3"/>
    <p:sldId id="2009" r:id="rId4"/>
    <p:sldId id="1450" r:id="rId5"/>
    <p:sldId id="1351" r:id="rId6"/>
    <p:sldId id="1353" r:id="rId7"/>
    <p:sldId id="1375" r:id="rId8"/>
    <p:sldId id="1376" r:id="rId9"/>
    <p:sldId id="2032" r:id="rId10"/>
    <p:sldId id="2034" r:id="rId11"/>
    <p:sldId id="2035" r:id="rId12"/>
    <p:sldId id="2036" r:id="rId13"/>
    <p:sldId id="2037" r:id="rId14"/>
    <p:sldId id="2020" r:id="rId15"/>
    <p:sldId id="1343" r:id="rId16"/>
    <p:sldId id="1344" r:id="rId17"/>
    <p:sldId id="1345" r:id="rId18"/>
    <p:sldId id="1346" r:id="rId19"/>
    <p:sldId id="1347" r:id="rId20"/>
    <p:sldId id="2011" r:id="rId21"/>
    <p:sldId id="1366" r:id="rId22"/>
    <p:sldId id="1356" r:id="rId23"/>
    <p:sldId id="1368" r:id="rId24"/>
    <p:sldId id="1372" r:id="rId25"/>
    <p:sldId id="1371" r:id="rId26"/>
    <p:sldId id="1370" r:id="rId27"/>
    <p:sldId id="1373" r:id="rId28"/>
    <p:sldId id="2026" r:id="rId29"/>
    <p:sldId id="2027" r:id="rId30"/>
    <p:sldId id="2028" r:id="rId31"/>
    <p:sldId id="1380" r:id="rId32"/>
    <p:sldId id="1379" r:id="rId33"/>
    <p:sldId id="1382" r:id="rId34"/>
    <p:sldId id="1383" r:id="rId35"/>
    <p:sldId id="1384" r:id="rId36"/>
    <p:sldId id="2030" r:id="rId37"/>
    <p:sldId id="2029" r:id="rId38"/>
    <p:sldId id="2021" r:id="rId39"/>
    <p:sldId id="2022" r:id="rId40"/>
    <p:sldId id="2023" r:id="rId41"/>
    <p:sldId id="2024" r:id="rId42"/>
    <p:sldId id="2025" r:id="rId43"/>
    <p:sldId id="2038" r:id="rId44"/>
    <p:sldId id="1304" r:id="rId45"/>
    <p:sldId id="1958" r:id="rId46"/>
    <p:sldId id="1305" r:id="rId4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46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518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216" y="10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6" d="100"/>
        <a:sy n="13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360.png>
</file>

<file path=ppt/media/image4.png>
</file>

<file path=ppt/media/image40.png>
</file>

<file path=ppt/media/image5.png>
</file>

<file path=ppt/media/image530.png>
</file>

<file path=ppt/media/image580.png>
</file>

<file path=ppt/media/image590.png>
</file>

<file path=ppt/media/image6.png>
</file>

<file path=ppt/media/image611.png>
</file>

<file path=ppt/media/image621.png>
</file>

<file path=ppt/media/image631.png>
</file>

<file path=ppt/media/image641.png>
</file>

<file path=ppt/media/image651.png>
</file>

<file path=ppt/media/image661.png>
</file>

<file path=ppt/media/image671.png>
</file>

<file path=ppt/media/image68.png>
</file>

<file path=ppt/media/image681.png>
</file>

<file path=ppt/media/image691.png>
</file>

<file path=ppt/media/image7.png>
</file>

<file path=ppt/media/image701.png>
</file>

<file path=ppt/media/image710.png>
</file>

<file path=ppt/media/image73.png>
</file>

<file path=ppt/media/image730.png>
</file>

<file path=ppt/media/image74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3.png>
</file>

<file path=ppt/media/image85.png>
</file>

<file path=ppt/media/image86.png>
</file>

<file path=ppt/media/image87.png>
</file>

<file path=ppt/media/image89.png>
</file>

<file path=ppt/media/image9.png>
</file>

<file path=ppt/media/image93.png>
</file>

<file path=ppt/media/image96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2/11/19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140767"/>
          </a:xfrm>
        </p:spPr>
        <p:txBody>
          <a:bodyPr/>
          <a:lstStyle>
            <a:lvl1pPr algn="just">
              <a:defRPr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818" y="5155854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416386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817" y="5722592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data-action-lab.com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985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075629" y="3204890"/>
            <a:ext cx="58676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56188EA-879E-5544-A20D-1AA538B101F3}"/>
              </a:ext>
            </a:extLst>
          </p:cNvPr>
          <p:cNvPicPr/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0" y="6455412"/>
            <a:ext cx="4097020" cy="2739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7CE12A9-56CD-8E45-A4BB-64FA51478AC6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20" y="6455225"/>
            <a:ext cx="274320" cy="2743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4F68823-BA61-904B-83EE-0C7359C69DED}"/>
              </a:ext>
            </a:extLst>
          </p:cNvPr>
          <p:cNvSpPr txBox="1"/>
          <p:nvPr userDrawn="1"/>
        </p:nvSpPr>
        <p:spPr>
          <a:xfrm>
            <a:off x="9037320" y="6407719"/>
            <a:ext cx="237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rgbClr val="B3B3B3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data-action-lab.com</a:t>
            </a:r>
            <a:endParaRPr lang="en-US">
              <a:solidFill>
                <a:srgbClr val="B3B3B3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None/>
        <a:defRPr sz="24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7.png"/><Relationship Id="rId4" Type="http://schemas.openxmlformats.org/officeDocument/2006/relationships/image" Target="../media/image9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0.png"/><Relationship Id="rId2" Type="http://schemas.openxmlformats.org/officeDocument/2006/relationships/image" Target="../media/image58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DF7C-219E-C040-8261-BB2BD405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REDUCTION And </a:t>
            </a:r>
            <a:r>
              <a:rPr lang="en-US" dirty="0" err="1"/>
              <a:t>TransformationS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5C48B-72E0-D747-A26E-46BF4F98C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 COLLECTION AND DATA PROCESSING</a:t>
            </a:r>
          </a:p>
        </p:txBody>
      </p:sp>
    </p:spTree>
    <p:extLst>
      <p:ext uri="{BB962C8B-B14F-4D97-AF65-F5344CB8AC3E}">
        <p14:creationId xmlns:p14="http://schemas.microsoft.com/office/powerpoint/2010/main" val="11057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3A818B-9686-D041-ACFD-6337B43A0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119" y="32943"/>
            <a:ext cx="5967482" cy="31211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7950D6-0E60-5347-BC49-FB5A765344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118" y="3311746"/>
            <a:ext cx="5967484" cy="31211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FE7B14-8F54-974F-AB43-CF07CFF231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47" y="3311746"/>
            <a:ext cx="5967484" cy="31211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F49C33-22BC-D64C-A590-AF6F857CF2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47" y="32942"/>
            <a:ext cx="5967484" cy="312115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31C15FE-C908-4543-8845-0BED67AC163C}"/>
              </a:ext>
            </a:extLst>
          </p:cNvPr>
          <p:cNvSpPr txBox="1"/>
          <p:nvPr/>
        </p:nvSpPr>
        <p:spPr>
          <a:xfrm>
            <a:off x="452283" y="155258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Dagny OT" panose="020B0504020201020104" pitchFamily="34" charset="77"/>
              </a:rPr>
              <a:t>Original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AB0AA7-2342-5046-A98A-B4401EDFC885}"/>
              </a:ext>
            </a:extLst>
          </p:cNvPr>
          <p:cNvSpPr txBox="1"/>
          <p:nvPr/>
        </p:nvSpPr>
        <p:spPr>
          <a:xfrm>
            <a:off x="452283" y="3453981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Dagny OT" panose="020B0504020201020104" pitchFamily="34" charset="77"/>
              </a:rPr>
              <a:t>Square Root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04D22-609A-F440-8123-3A27266CA965}"/>
              </a:ext>
            </a:extLst>
          </p:cNvPr>
          <p:cNvSpPr txBox="1"/>
          <p:nvPr/>
        </p:nvSpPr>
        <p:spPr>
          <a:xfrm>
            <a:off x="6439431" y="155258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Dagny OT" panose="020B0504020201020104" pitchFamily="34" charset="77"/>
              </a:rPr>
              <a:t>Square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3909CA-2D69-CF47-BB38-CC61F35390E2}"/>
              </a:ext>
            </a:extLst>
          </p:cNvPr>
          <p:cNvSpPr txBox="1"/>
          <p:nvPr/>
        </p:nvSpPr>
        <p:spPr>
          <a:xfrm>
            <a:off x="6439431" y="3453981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Dagny OT" panose="020B0504020201020104" pitchFamily="34" charset="77"/>
              </a:rPr>
              <a:t>Reciprocal</a:t>
            </a:r>
          </a:p>
        </p:txBody>
      </p:sp>
    </p:spTree>
    <p:extLst>
      <p:ext uri="{BB962C8B-B14F-4D97-AF65-F5344CB8AC3E}">
        <p14:creationId xmlns:p14="http://schemas.microsoft.com/office/powerpoint/2010/main" val="292322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Scaling</a:t>
            </a:r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just"/>
                <a:r>
                  <a:rPr lang="en-US"/>
                  <a:t>Numeric variables may have different </a:t>
                </a:r>
                <a:r>
                  <a:rPr lang="en-US" b="1"/>
                  <a:t>scales </a:t>
                </a:r>
                <a:r>
                  <a:rPr lang="en-US"/>
                  <a:t>(weights and heights, for instance). </a:t>
                </a:r>
              </a:p>
              <a:p>
                <a:pPr algn="just"/>
                <a:endParaRPr lang="en-US" sz="500"/>
              </a:p>
              <a:p>
                <a:pPr algn="just"/>
                <a:r>
                  <a:rPr lang="en-US"/>
                  <a:t>The variance of a large-range variable is typically greater than that of a small-range variable, introducing a bias (for instance). </a:t>
                </a:r>
              </a:p>
              <a:p>
                <a:pPr algn="just"/>
                <a:endParaRPr lang="en-US" sz="500"/>
              </a:p>
              <a:p>
                <a:pPr algn="just"/>
                <a:r>
                  <a:rPr lang="en-US" b="1"/>
                  <a:t>Standardization</a:t>
                </a:r>
                <a:r>
                  <a:rPr lang="en-US"/>
                  <a:t> creates a variable with mean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0</m:t>
                    </m:r>
                  </m:oMath>
                </a14:m>
                <a:r>
                  <a:rPr lang="en-US"/>
                  <a:t> and std. dev.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1</m:t>
                    </m:r>
                  </m:oMath>
                </a14:m>
                <a:r>
                  <a:rPr lang="en-US"/>
                  <a:t>:</a:t>
                </a:r>
              </a:p>
              <a:p>
                <a:pPr marL="457200" lvl="1" indent="0" algn="ctr">
                  <a:buNone/>
                </a:pPr>
                <a:r>
                  <a:rPr lang="en-US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b="0" i="1" smtClean="0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CA" sz="2800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CA" sz="2800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sz="28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CA" sz="2800" b="0" i="1" smtClean="0">
                            <a:latin typeface="Cambria Math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lang="en-CA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sz="2800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</m:acc>
                      </m:num>
                      <m:den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b="0" i="1" smtClean="0">
                                <a:latin typeface="Cambria Math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CA" sz="2800" b="0" i="1" smtClean="0">
                                <a:latin typeface="Cambria Math" charset="0"/>
                              </a:rPr>
                              <m:t>𝑋</m:t>
                            </m:r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r>
                  <a:rPr lang="en-US" b="1"/>
                  <a:t>Normalization</a:t>
                </a:r>
                <a:r>
                  <a:rPr lang="en-US"/>
                  <a:t> creates a new variable in the range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charset="0"/>
                          </a:rPr>
                          <m:t>0,1</m:t>
                        </m:r>
                      </m:e>
                    </m:d>
                  </m:oMath>
                </a14:m>
                <a:r>
                  <a:rPr lang="en-US"/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CA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CA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CA" i="1">
                            <a:latin typeface="Cambria Math" charset="0"/>
                          </a:rPr>
                          <m:t>−</m:t>
                        </m:r>
                        <m:func>
                          <m:func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>
                                <a:latin typeface="Cambria Math" charset="0"/>
                              </a:rPr>
                              <m:t>min</m:t>
                            </m:r>
                          </m:fName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𝑋</m:t>
                            </m:r>
                          </m:e>
                        </m:func>
                      </m:num>
                      <m:den>
                        <m:func>
                          <m:func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>
                                <a:latin typeface="Cambria Math" charset="0"/>
                              </a:rPr>
                              <m:t>max</m:t>
                            </m:r>
                          </m:fName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𝑋</m:t>
                            </m:r>
                            <m:r>
                              <a:rPr lang="en-CA" i="1">
                                <a:latin typeface="Cambria Math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CA">
                                    <a:latin typeface="Cambria Math" charset="0"/>
                                  </a:rPr>
                                  <m:t>min</m:t>
                                </m:r>
                              </m:fName>
                              <m:e>
                                <m:r>
                                  <a:rPr lang="en-CA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</m:func>
                          </m:e>
                        </m:func>
                      </m:den>
                    </m:f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407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Discretizing</a:t>
            </a:r>
            <a:endParaRPr lang="en-US" sz="2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/>
              <a:t>To reduce computational complexity, a numeric variable may need to be replaced by an </a:t>
            </a:r>
            <a:r>
              <a:rPr lang="en-US" b="1"/>
              <a:t>ordinal</a:t>
            </a:r>
            <a:r>
              <a:rPr lang="en-US"/>
              <a:t> variable (from </a:t>
            </a:r>
            <a:r>
              <a:rPr lang="en-US" i="1"/>
              <a:t>height</a:t>
            </a:r>
            <a:r>
              <a:rPr lang="en-US"/>
              <a:t> value to “</a:t>
            </a:r>
            <a:r>
              <a:rPr lang="en-US" i="1"/>
              <a:t>short</a:t>
            </a:r>
            <a:r>
              <a:rPr lang="en-US"/>
              <a:t>”, “</a:t>
            </a:r>
            <a:r>
              <a:rPr lang="en-US" i="1"/>
              <a:t>average</a:t>
            </a:r>
            <a:r>
              <a:rPr lang="en-US"/>
              <a:t>”, “</a:t>
            </a:r>
            <a:r>
              <a:rPr lang="en-US" i="1"/>
              <a:t>tall</a:t>
            </a:r>
            <a:r>
              <a:rPr lang="en-US"/>
              <a:t>”, for instance). </a:t>
            </a:r>
          </a:p>
          <a:p>
            <a:pPr algn="just"/>
            <a:endParaRPr lang="en-US" sz="500"/>
          </a:p>
          <a:p>
            <a:pPr algn="just"/>
            <a:r>
              <a:rPr lang="en-US"/>
              <a:t>Domain expertise can be used to determine the bins’ limits (although that could introduce unconscious bias to the analyses)</a:t>
            </a:r>
          </a:p>
          <a:p>
            <a:pPr algn="just"/>
            <a:endParaRPr lang="en-US" sz="500"/>
          </a:p>
          <a:p>
            <a:pPr algn="just"/>
            <a:r>
              <a:rPr lang="en-US"/>
              <a:t>In the absence of such expertise, limits can be set so that either</a:t>
            </a:r>
          </a:p>
          <a:p>
            <a:pPr lvl="1" algn="just"/>
            <a:r>
              <a:rPr lang="en-US"/>
              <a:t>the bins each contain the same number of observations</a:t>
            </a:r>
          </a:p>
          <a:p>
            <a:pPr lvl="1" algn="just"/>
            <a:r>
              <a:rPr lang="en-US"/>
              <a:t>the bins each have the same width</a:t>
            </a:r>
          </a:p>
          <a:p>
            <a:pPr lvl="1" algn="just"/>
            <a:r>
              <a:rPr lang="en-US"/>
              <a:t>the performance of some modeling tool is maximized </a:t>
            </a:r>
          </a:p>
        </p:txBody>
      </p:sp>
    </p:spTree>
    <p:extLst>
      <p:ext uri="{BB962C8B-B14F-4D97-AF65-F5344CB8AC3E}">
        <p14:creationId xmlns:p14="http://schemas.microsoft.com/office/powerpoint/2010/main" val="256434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Variables</a:t>
            </a:r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just"/>
                <a:r>
                  <a:rPr lang="en-US"/>
                  <a:t>New variables may need to be introduced:</a:t>
                </a:r>
              </a:p>
              <a:p>
                <a:pPr lvl="1" algn="just"/>
                <a:r>
                  <a:rPr lang="en-US"/>
                  <a:t>as </a:t>
                </a:r>
                <a:r>
                  <a:rPr lang="en-US" b="1"/>
                  <a:t>functional relationships </a:t>
                </a:r>
                <a:r>
                  <a:rPr lang="en-US"/>
                  <a:t>of some subset of available features</a:t>
                </a:r>
              </a:p>
              <a:p>
                <a:pPr lvl="1" algn="just"/>
                <a:r>
                  <a:rPr lang="en-US"/>
                  <a:t>because modeling tool may require </a:t>
                </a:r>
                <a:r>
                  <a:rPr lang="en-US" b="1"/>
                  <a:t>independence of observations</a:t>
                </a:r>
              </a:p>
              <a:p>
                <a:pPr lvl="1" algn="just"/>
                <a:r>
                  <a:rPr lang="en-US"/>
                  <a:t>because modeling tool may require </a:t>
                </a:r>
                <a:r>
                  <a:rPr lang="en-US" b="1"/>
                  <a:t>independence of features</a:t>
                </a:r>
              </a:p>
              <a:p>
                <a:pPr lvl="1" algn="just"/>
                <a:r>
                  <a:rPr lang="en-US"/>
                  <a:t>to simplify the analysis by looking at </a:t>
                </a:r>
                <a:r>
                  <a:rPr lang="en-US" b="1"/>
                  <a:t>aggregated summaries </a:t>
                </a:r>
                <a:r>
                  <a:rPr lang="en-US"/>
                  <a:t>(often used in text analysis)</a:t>
                </a:r>
              </a:p>
              <a:p>
                <a:pPr lvl="1" algn="just"/>
                <a:endParaRPr lang="en-US" sz="500"/>
              </a:p>
              <a:p>
                <a:pPr algn="just"/>
                <a:r>
                  <a:rPr lang="en-US"/>
                  <a:t>Time dependencies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⟶</m:t>
                    </m:r>
                  </m:oMath>
                </a14:m>
                <a:r>
                  <a:rPr lang="en-US"/>
                  <a:t> time series analysis</a:t>
                </a:r>
              </a:p>
              <a:p>
                <a:pPr algn="just"/>
                <a:r>
                  <a:rPr lang="en-US"/>
                  <a:t>Spatial dependencies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⟶</m:t>
                    </m:r>
                  </m:oMath>
                </a14:m>
                <a:r>
                  <a:rPr lang="en-US"/>
                  <a:t> spatial analysis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665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7D6FB0-7BA7-E14F-ACCD-5F07656879AF}"/>
              </a:ext>
            </a:extLst>
          </p:cNvPr>
          <p:cNvSpPr txBox="1"/>
          <p:nvPr/>
        </p:nvSpPr>
        <p:spPr>
          <a:xfrm>
            <a:off x="1667470" y="2613392"/>
            <a:ext cx="8857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Supplemental Material</a:t>
            </a:r>
            <a:endParaRPr lang="en-US" b="1" dirty="0">
              <a:solidFill>
                <a:schemeClr val="tx2"/>
              </a:solidFill>
              <a:latin typeface="Dagny OT" panose="020B0504020201020104" pitchFamily="34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18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Local Methods in High Dimensions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algn="just"/>
                <a:r>
                  <a:rPr lang="en-US"/>
                  <a:t>A model is said to be </a:t>
                </a:r>
                <a:r>
                  <a:rPr lang="en-US" b="1"/>
                  <a:t>local</a:t>
                </a:r>
                <a:r>
                  <a:rPr lang="en-US"/>
                  <a:t> if it depends solely on the data </a:t>
                </a:r>
                <a:r>
                  <a:rPr lang="en-US" i="1"/>
                  <a:t>near</a:t>
                </a:r>
                <a:r>
                  <a:rPr lang="en-US"/>
                  <a:t> the input vector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 err="1"/>
                  <a:t>NN</a:t>
                </a:r>
                <a:r>
                  <a:rPr lang="en-US"/>
                  <a:t> is local, linear regression isn’t).</a:t>
                </a:r>
              </a:p>
              <a:p>
                <a:pPr algn="just"/>
                <a:endParaRPr lang="en-US" sz="1000"/>
              </a:p>
              <a:p>
                <a:pPr algn="just"/>
                <a:r>
                  <a:rPr lang="en-US"/>
                  <a:t>With a </a:t>
                </a:r>
                <a:r>
                  <a:rPr lang="en-US" b="1"/>
                  <a:t>large training set</a:t>
                </a:r>
                <a:r>
                  <a:rPr lang="en-US"/>
                  <a:t>, we could increase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/>
                  <a:t> (in a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/>
                  <a:t>NN model, say) and get enough data points to provide a solid approximation to the theoretical boundary.</a:t>
                </a:r>
              </a:p>
              <a:p>
                <a:pPr algn="just"/>
                <a:endParaRPr lang="en-US" sz="1000"/>
              </a:p>
              <a:p>
                <a:pPr algn="just"/>
                <a:r>
                  <a:rPr lang="en-US"/>
                  <a:t>The </a:t>
                </a:r>
                <a:r>
                  <a:rPr lang="en-US" b="1"/>
                  <a:t>Curse of Dimensionality </a:t>
                </a:r>
                <a:r>
                  <a:rPr lang="en-US"/>
                  <a:t>(</a:t>
                </a:r>
                <a:r>
                  <a:rPr lang="en-US" err="1"/>
                  <a:t>CoD</a:t>
                </a:r>
                <a:r>
                  <a:rPr lang="en-US"/>
                  <a:t>)</a:t>
                </a:r>
                <a:r>
                  <a:rPr lang="en-US" b="1"/>
                  <a:t> </a:t>
                </a:r>
                <a:r>
                  <a:rPr lang="en-US"/>
                  <a:t>is the breakdown of this approach in high-dimensional spaces: when the # of features increases, the # of observations required to maintain predictive power also increases</a:t>
                </a:r>
                <a:r>
                  <a:rPr lang="mr-IN"/>
                  <a:t>…</a:t>
                </a:r>
                <a:r>
                  <a:rPr lang="en-CA"/>
                  <a:t> </a:t>
                </a:r>
                <a:r>
                  <a:rPr lang="en-CA" b="1"/>
                  <a:t>but at a substantially higher rate</a:t>
                </a:r>
                <a:r>
                  <a:rPr lang="en-CA"/>
                  <a:t>. </a:t>
                </a:r>
                <a:r>
                  <a:rPr lang="en-US"/>
                  <a:t>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265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Manifestations of CoD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algn="just"/>
                <a:r>
                  <a:rPr lang="en-CA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CA" i="1" smtClean="0">
                        <a:latin typeface="Cambria Math" charset="0"/>
                      </a:rPr>
                      <m:t>~</m:t>
                    </m:r>
                    <m:sSup>
                      <m:sSup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charset="0"/>
                          </a:rPr>
                          <m:t>𝑈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</a:rPr>
                          <m:t>1</m:t>
                        </m:r>
                      </m:sup>
                    </m:sSup>
                    <m:d>
                      <m:d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 smtClean="0">
                            <a:latin typeface="Cambria Math" charset="0"/>
                          </a:rPr>
                          <m:t>0,1</m:t>
                        </m:r>
                      </m:e>
                    </m:d>
                    <m:r>
                      <a:rPr lang="en-CA" b="0" i="1" smtClean="0">
                        <a:latin typeface="Cambria Math" charset="0"/>
                      </a:rPr>
                      <m:t>, </m:t>
                    </m:r>
                    <m:r>
                      <a:rPr lang="en-CA" b="0" i="1" smtClean="0">
                        <a:latin typeface="Cambria Math" charset="0"/>
                      </a:rPr>
                      <m:t>𝑖</m:t>
                    </m:r>
                    <m:r>
                      <a:rPr lang="en-CA" b="0" i="1" smtClean="0">
                        <a:latin typeface="Cambria Math" charset="0"/>
                      </a:rPr>
                      <m:t>=1,…,</m:t>
                    </m:r>
                    <m:r>
                      <a:rPr lang="en-CA" b="0" i="1" smtClean="0">
                        <a:latin typeface="Cambria Math" charset="0"/>
                      </a:rPr>
                      <m:t>𝑁</m:t>
                    </m:r>
                  </m:oMath>
                </a14:m>
                <a:r>
                  <a:rPr lang="en-US"/>
                  <a:t> be </a:t>
                </a:r>
                <a:r>
                  <a:rPr lang="en-US" err="1"/>
                  <a:t>i.i.d</a:t>
                </a:r>
                <a:r>
                  <a:rPr lang="en-US"/>
                  <a:t>.</a:t>
                </a:r>
              </a:p>
              <a:p>
                <a:pPr algn="just"/>
                <a:endParaRPr lang="en-US" sz="1000"/>
              </a:p>
              <a:p>
                <a:pPr algn="just"/>
                <a:r>
                  <a:rPr lang="en-US"/>
                  <a:t>For any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𝑧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[0,1]</m:t>
                    </m:r>
                  </m:oMath>
                </a14:m>
                <a:r>
                  <a:rPr lang="en-US"/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&gt;0</m:t>
                    </m:r>
                  </m:oMath>
                </a14:m>
                <a:r>
                  <a:rPr lang="en-US"/>
                  <a:t> such that 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charset="0"/>
                            </a:rPr>
                            <m:t>𝐼</m:t>
                          </m:r>
                        </m:e>
                        <m:sub>
                          <m:r>
                            <a:rPr lang="en-CA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charset="0"/>
                            </a:rPr>
                            <m:t>𝑧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;</m:t>
                          </m:r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𝜀</m:t>
                          </m:r>
                        </m:e>
                      </m:d>
                      <m:r>
                        <a:rPr lang="en-CA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charset="0"/>
                            </a:rPr>
                            <m:t>𝑧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𝜀</m:t>
                              </m:r>
                            </m:num>
                            <m:den>
                              <m:r>
                                <a:rPr lang="en-CA" b="0" i="1" smtClean="0">
                                  <a:latin typeface="Cambria Math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CA" i="1">
                              <a:latin typeface="Cambria Math" charset="0"/>
                            </a:rPr>
                            <m:t>,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𝑧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𝜀</m:t>
                              </m:r>
                            </m:num>
                            <m:den>
                              <m:r>
                                <a:rPr lang="en-CA" i="1">
                                  <a:latin typeface="Cambria Math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mr-IN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⊆</m:t>
                      </m:r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0,1</m:t>
                          </m:r>
                        </m:e>
                      </m:d>
                      <m:r>
                        <a:rPr lang="en-CA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,</m:t>
                      </m:r>
                    </m:oMath>
                  </m:oMathPara>
                </a14:m>
                <a:endParaRPr lang="en-US"/>
              </a:p>
              <a:p>
                <a:pPr algn="just"/>
                <a:endParaRPr lang="en-US" sz="100"/>
              </a:p>
              <a:p>
                <a:pPr algn="just"/>
                <a:r>
                  <a:rPr lang="en-US"/>
                  <a:t>we expect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hr-H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CA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𝑧</m:t>
                            </m:r>
                            <m:r>
                              <a:rPr lang="en-CA" i="1">
                                <a:latin typeface="Cambria Math" charset="0"/>
                              </a:rPr>
                              <m:t>;</m:t>
                            </m:r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𝜀</m:t>
                            </m:r>
                          </m:e>
                        </m:d>
                        <m:r>
                          <a:rPr lang="mr-IN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∩</m:t>
                        </m:r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mr-IN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sup>
                        </m:sSubSup>
                      </m:e>
                    </m:d>
                    <m:r>
                      <a:rPr lang="hr-H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lang="en-CA" i="1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</m:oMath>
                </a14:m>
                <a:endParaRPr lang="en-US"/>
              </a:p>
              <a:p>
                <a:pPr algn="just"/>
                <a:endParaRPr lang="en-US" sz="1000"/>
              </a:p>
              <a:p>
                <a:pPr algn="just"/>
                <a:r>
                  <a:rPr lang="en-US"/>
                  <a:t>In other words, a subset whose edge is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</m:oMath>
                </a14:m>
                <a:r>
                  <a:rPr lang="en-US"/>
                  <a:t> percent of the original set in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ℝ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/>
                  <a:t>contains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</m:oMath>
                </a14:m>
                <a:r>
                  <a:rPr lang="en-US"/>
                  <a:t> percent of the observations.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7950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Manifestations of CoD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algn="just"/>
                <a:r>
                  <a:rPr lang="en-CA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CA" i="1" smtClean="0">
                        <a:latin typeface="Cambria Math" charset="0"/>
                      </a:rPr>
                      <m:t>~</m:t>
                    </m:r>
                    <m:sSup>
                      <m:sSup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charset="0"/>
                          </a:rPr>
                          <m:t>𝑈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 smtClean="0">
                            <a:latin typeface="Cambria Math" charset="0"/>
                          </a:rPr>
                          <m:t>0,1</m:t>
                        </m:r>
                      </m:e>
                    </m:d>
                    <m:r>
                      <a:rPr lang="en-CA" b="0" i="1" smtClean="0">
                        <a:latin typeface="Cambria Math" charset="0"/>
                      </a:rPr>
                      <m:t>, </m:t>
                    </m:r>
                    <m:r>
                      <a:rPr lang="en-CA" b="0" i="1" smtClean="0">
                        <a:latin typeface="Cambria Math" charset="0"/>
                      </a:rPr>
                      <m:t>𝑖</m:t>
                    </m:r>
                    <m:r>
                      <a:rPr lang="en-CA" b="0" i="1" smtClean="0">
                        <a:latin typeface="Cambria Math" charset="0"/>
                      </a:rPr>
                      <m:t>=1,…,</m:t>
                    </m:r>
                    <m:r>
                      <a:rPr lang="en-CA" b="0" i="1" smtClean="0">
                        <a:latin typeface="Cambria Math" charset="0"/>
                      </a:rPr>
                      <m:t>𝑁</m:t>
                    </m:r>
                  </m:oMath>
                </a14:m>
                <a:r>
                  <a:rPr lang="en-US"/>
                  <a:t> be </a:t>
                </a:r>
                <a:r>
                  <a:rPr lang="en-US" err="1"/>
                  <a:t>i.i.d</a:t>
                </a:r>
                <a:r>
                  <a:rPr lang="en-US"/>
                  <a:t>.</a:t>
                </a:r>
              </a:p>
              <a:p>
                <a:pPr algn="just"/>
                <a:r>
                  <a:rPr lang="en-US" sz="1000"/>
                  <a:t> </a:t>
                </a:r>
              </a:p>
              <a:p>
                <a:pPr algn="just"/>
                <a:r>
                  <a:rPr lang="en-US"/>
                  <a:t>For any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𝑧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[0,1]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/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&gt;0</m:t>
                    </m:r>
                  </m:oMath>
                </a14:m>
                <a:r>
                  <a:rPr lang="en-US"/>
                  <a:t> such that 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charset="0"/>
                            </a:rPr>
                            <m:t>𝐼</m:t>
                          </m:r>
                        </m:e>
                        <m:sub>
                          <m:r>
                            <a:rPr lang="en-CA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charset="0"/>
                            </a:rPr>
                            <m:t>𝑧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;</m:t>
                          </m:r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𝜀</m:t>
                          </m:r>
                        </m:e>
                      </m:d>
                      <m:r>
                        <a:rPr lang="en-CA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CA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𝜀</m:t>
                              </m:r>
                            </m:num>
                            <m:den>
                              <m:r>
                                <a:rPr lang="en-CA" b="0" i="1" smtClean="0">
                                  <a:latin typeface="Cambria Math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CA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i="1">
                                  <a:latin typeface="Cambria Math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CA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CA" b="0" i="1" smtClean="0">
                              <a:latin typeface="Cambria Math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𝜀</m:t>
                              </m:r>
                            </m:num>
                            <m:den>
                              <m:r>
                                <a:rPr lang="en-CA" i="1">
                                  <a:latin typeface="Cambria Math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mr-IN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d>
                        <m:dPr>
                          <m:begChr m:val="["/>
                          <m:endChr m:val="]"/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i="1">
                                  <a:latin typeface="Cambria Math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CA" i="1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𝜀</m:t>
                              </m:r>
                            </m:num>
                            <m:den>
                              <m:r>
                                <a:rPr lang="en-CA" i="1">
                                  <a:latin typeface="Cambria Math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CA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i="1">
                                  <a:latin typeface="Cambria Math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CA" i="1">
                              <a:latin typeface="Cambria Math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𝜀</m:t>
                              </m:r>
                            </m:num>
                            <m:den>
                              <m:r>
                                <a:rPr lang="en-CA" i="1">
                                  <a:latin typeface="Cambria Math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mr-IN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⊆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[0,1]</m:t>
                          </m:r>
                        </m:e>
                        <m:sup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CA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,</m:t>
                      </m:r>
                    </m:oMath>
                  </m:oMathPara>
                </a14:m>
                <a:endParaRPr lang="en-US"/>
              </a:p>
              <a:p>
                <a:pPr algn="just"/>
                <a:endParaRPr lang="en-US" sz="100"/>
              </a:p>
              <a:p>
                <a:pPr algn="just"/>
                <a:r>
                  <a:rPr lang="en-US"/>
                  <a:t>we expect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hr-H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CA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b="0" i="1">
                                <a:latin typeface="Cambria Math" charset="0"/>
                              </a:rPr>
                              <m:t>𝑧</m:t>
                            </m:r>
                            <m:r>
                              <a:rPr lang="en-CA" i="1">
                                <a:latin typeface="Cambria Math" charset="0"/>
                              </a:rPr>
                              <m:t>;</m:t>
                            </m:r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𝜀</m:t>
                            </m:r>
                          </m:e>
                        </m:d>
                        <m:r>
                          <a:rPr lang="mr-IN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∩</m:t>
                        </m:r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mr-IN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b="0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sup>
                        </m:sSubSup>
                      </m:e>
                    </m:d>
                    <m:r>
                      <a:rPr lang="hr-H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sSup>
                      <m:sSupPr>
                        <m:ctrlPr>
                          <a:rPr lang="hr-HR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𝜀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lang="en-CA" i="1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</m:oMath>
                </a14:m>
                <a:endParaRPr lang="en-US"/>
              </a:p>
              <a:p>
                <a:pPr algn="just"/>
                <a:endParaRPr lang="en-US" sz="1000"/>
              </a:p>
              <a:p>
                <a:pPr algn="just"/>
                <a:r>
                  <a:rPr lang="en-US"/>
                  <a:t>In other words, a subset whose edge is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</m:oMath>
                </a14:m>
                <a:r>
                  <a:rPr lang="en-US"/>
                  <a:t> percent of the original set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/>
                  <a:t> contains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hr-HR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𝜀</m:t>
                        </m:r>
                      </m:e>
                      <m:sup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/>
                  <a:t> percent of the observations.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13179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Manifestations of CoD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algn="just"/>
                <a:r>
                  <a:rPr lang="en-CA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CA" i="1" smtClean="0">
                        <a:latin typeface="Cambria Math" charset="0"/>
                      </a:rPr>
                      <m:t>~</m:t>
                    </m:r>
                    <m:sSup>
                      <m:sSup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charset="0"/>
                          </a:rPr>
                          <m:t>𝑈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</a:rPr>
                          <m:t>𝑝</m:t>
                        </m:r>
                      </m:sup>
                    </m:sSup>
                    <m:d>
                      <m:d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 smtClean="0">
                            <a:latin typeface="Cambria Math" charset="0"/>
                          </a:rPr>
                          <m:t>0,1</m:t>
                        </m:r>
                      </m:e>
                    </m:d>
                    <m:r>
                      <a:rPr lang="en-CA" b="0" i="1" smtClean="0">
                        <a:latin typeface="Cambria Math" charset="0"/>
                      </a:rPr>
                      <m:t>, </m:t>
                    </m:r>
                    <m:r>
                      <a:rPr lang="en-CA" b="0" i="1" smtClean="0">
                        <a:latin typeface="Cambria Math" charset="0"/>
                      </a:rPr>
                      <m:t>𝑖</m:t>
                    </m:r>
                    <m:r>
                      <a:rPr lang="en-CA" b="0" i="1" smtClean="0">
                        <a:latin typeface="Cambria Math" charset="0"/>
                      </a:rPr>
                      <m:t>=1,…,</m:t>
                    </m:r>
                    <m:r>
                      <a:rPr lang="en-CA" b="0" i="1" smtClean="0">
                        <a:latin typeface="Cambria Math" charset="0"/>
                      </a:rPr>
                      <m:t>𝑁</m:t>
                    </m:r>
                  </m:oMath>
                </a14:m>
                <a:r>
                  <a:rPr lang="en-US"/>
                  <a:t> be </a:t>
                </a:r>
                <a:r>
                  <a:rPr lang="en-US" err="1"/>
                  <a:t>i.i.d</a:t>
                </a:r>
                <a:r>
                  <a:rPr lang="en-US"/>
                  <a:t>.</a:t>
                </a:r>
              </a:p>
              <a:p>
                <a:pPr algn="just"/>
                <a:r>
                  <a:rPr lang="en-US" sz="1000"/>
                  <a:t> </a:t>
                </a:r>
              </a:p>
              <a:p>
                <a:pPr algn="just"/>
                <a:r>
                  <a:rPr lang="en-US"/>
                  <a:t>For any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𝑧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[0,1]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en-US"/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&gt;0</m:t>
                    </m:r>
                  </m:oMath>
                </a14:m>
                <a:r>
                  <a:rPr lang="en-US"/>
                  <a:t> such that 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charset="0"/>
                            </a:rPr>
                            <m:t>𝐼</m:t>
                          </m:r>
                        </m:e>
                        <m:sub>
                          <m:r>
                            <a:rPr lang="en-CA" b="0" i="1" smtClean="0">
                              <a:latin typeface="Cambria Math" charset="0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charset="0"/>
                            </a:rPr>
                            <m:t>𝑧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;</m:t>
                          </m:r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𝜀</m:t>
                          </m:r>
                        </m:e>
                      </m:d>
                      <m:r>
                        <a:rPr lang="en-CA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∏"/>
                          <m:limLoc m:val="subSup"/>
                          <m:ctrlPr>
                            <a:rPr lang="is-I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CA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CA" b="0" i="1" smtClean="0">
                              <a:latin typeface="Cambria Math" charset="0"/>
                            </a:rPr>
                            <m:t>𝑝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i="1">
                                      <a:latin typeface="Cambria Math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CA" i="1">
                                      <a:latin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CA" i="1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mr-I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𝜀</m:t>
                                  </m:r>
                                </m:num>
                                <m:den>
                                  <m:r>
                                    <a:rPr lang="en-CA" i="1">
                                      <a:latin typeface="Cambria Math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CA" i="1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i="1">
                                      <a:latin typeface="Cambria Math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CA" i="1">
                                      <a:latin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CA" i="1">
                                  <a:latin typeface="Cambria Math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mr-I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𝜀</m:t>
                                  </m:r>
                                </m:num>
                                <m:den>
                                  <m:r>
                                    <a:rPr lang="en-CA" i="1">
                                      <a:latin typeface="Cambria Math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</m:nary>
                      <m:r>
                        <a:rPr lang="mr-IN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⊆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[0,1]</m:t>
                          </m:r>
                        </m:e>
                        <m:sup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𝑝</m:t>
                          </m:r>
                        </m:sup>
                      </m:sSup>
                      <m:r>
                        <a:rPr lang="en-CA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,</m:t>
                      </m:r>
                    </m:oMath>
                  </m:oMathPara>
                </a14:m>
                <a:endParaRPr lang="en-US"/>
              </a:p>
              <a:p>
                <a:pPr algn="just"/>
                <a:endParaRPr lang="en-US" sz="100"/>
              </a:p>
              <a:p>
                <a:pPr algn="just"/>
                <a:r>
                  <a:rPr lang="en-US"/>
                  <a:t>we expect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hr-H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charset="0"/>
                              </a:rPr>
                              <m:t>𝑝</m:t>
                            </m:r>
                          </m:sub>
                        </m:sSub>
                        <m:d>
                          <m:d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b="0" i="1">
                                <a:latin typeface="Cambria Math" charset="0"/>
                              </a:rPr>
                              <m:t>𝑧</m:t>
                            </m:r>
                            <m:r>
                              <a:rPr lang="en-CA" i="1">
                                <a:latin typeface="Cambria Math" charset="0"/>
                              </a:rPr>
                              <m:t>;</m:t>
                            </m:r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𝜀</m:t>
                            </m:r>
                          </m:e>
                        </m:d>
                        <m:r>
                          <a:rPr lang="mr-IN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∩</m:t>
                        </m:r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mr-IN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b="0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sup>
                        </m:sSubSup>
                      </m:e>
                    </m:d>
                    <m:r>
                      <a:rPr lang="hr-H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sSup>
                      <m:sSupPr>
                        <m:ctrlPr>
                          <a:rPr lang="hr-HR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𝜀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𝑝</m:t>
                        </m:r>
                      </m:sup>
                    </m:sSup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lang="en-CA" i="1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</m:oMath>
                </a14:m>
                <a:endParaRPr lang="en-US"/>
              </a:p>
              <a:p>
                <a:pPr algn="just"/>
                <a:endParaRPr lang="en-US" sz="1000"/>
              </a:p>
              <a:p>
                <a:pPr algn="just"/>
                <a:r>
                  <a:rPr lang="en-US"/>
                  <a:t>In other words, a subset whose edge is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</m:oMath>
                </a14:m>
                <a:r>
                  <a:rPr lang="en-US"/>
                  <a:t> percent of an original set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𝑝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/>
                  <a:t>contains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hr-HR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𝜀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en-US"/>
                  <a:t> percent of the observations.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b="-3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607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Manifestations of CoD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algn="just"/>
                <a:r>
                  <a:rPr lang="en-CA"/>
                  <a:t>To capture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𝑟</m:t>
                    </m:r>
                  </m:oMath>
                </a14:m>
                <a:r>
                  <a:rPr lang="en-CA"/>
                  <a:t> percent of the observations uniformly distributed in a unit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𝑝</m:t>
                    </m:r>
                  </m:oMath>
                </a14:m>
                <a:r>
                  <a:rPr lang="en-CA"/>
                  <a:t>-hypercube, we need a hyper-subset with edge</a:t>
                </a:r>
                <a:endParaRPr lang="en-CA" i="1">
                  <a:ea typeface="Cambria Math" charset="0"/>
                  <a:cs typeface="Cambria Math" charset="0"/>
                </a:endParaRPr>
              </a:p>
              <a:p>
                <a:pPr algn="just"/>
                <a:endParaRPr lang="en-US" sz="1000" i="1">
                  <a:ea typeface="Cambria Math" charset="0"/>
                  <a:cs typeface="Cambria Math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𝑟</m:t>
                          </m:r>
                        </m:e>
                      </m:d>
                      <m:r>
                        <a:rPr lang="en-CA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𝑟</m:t>
                          </m:r>
                        </m:e>
                        <m:sup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1/</m:t>
                          </m:r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𝑝</m:t>
                          </m:r>
                        </m:sup>
                      </m:sSup>
                      <m:r>
                        <a:rPr lang="en-CA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.</m:t>
                      </m:r>
                    </m:oMath>
                  </m:oMathPara>
                </a14:m>
                <a:endParaRPr lang="en-CA"/>
              </a:p>
              <a:p>
                <a:pPr algn="just"/>
                <a:endParaRPr lang="en-CA" sz="500"/>
              </a:p>
              <a:p>
                <a:pPr algn="just"/>
                <a:r>
                  <a:rPr lang="en-CA"/>
                  <a:t>For instance, for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</a:rPr>
                      <m:t>𝑟</m:t>
                    </m:r>
                    <m:r>
                      <a:rPr lang="en-CA" b="0" i="1" smtClean="0">
                        <a:latin typeface="Cambria Math" charset="0"/>
                      </a:rPr>
                      <m:t>=33%</m:t>
                    </m:r>
                  </m:oMath>
                </a14:m>
                <a:r>
                  <a:rPr lang="en-CA"/>
                  <a:t>, we need a subset with edge</a:t>
                </a:r>
              </a:p>
              <a:p>
                <a:pPr lvl="1" algn="just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𝜀</m:t>
                        </m:r>
                      </m:e>
                      <m:sub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1/3</m:t>
                        </m:r>
                      </m:e>
                    </m:d>
                    <m:r>
                      <a:rPr lang="en-CA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0.33</m:t>
                    </m:r>
                  </m:oMath>
                </a14:m>
                <a:r>
                  <a:rPr lang="en-CA"/>
                  <a:t> in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ℝ</m:t>
                    </m:r>
                  </m:oMath>
                </a14:m>
                <a:endParaRPr lang="en-CA">
                  <a:ea typeface="Cambria Math" charset="0"/>
                  <a:cs typeface="Cambria Math" charset="0"/>
                </a:endParaRPr>
              </a:p>
              <a:p>
                <a:pPr lvl="1" algn="just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𝜀</m:t>
                        </m:r>
                      </m:e>
                      <m:sub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1/3</m:t>
                        </m:r>
                      </m:e>
                    </m:d>
                    <m:r>
                      <a:rPr lang="en-CA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0.58</m:t>
                    </m:r>
                  </m:oMath>
                </a14:m>
                <a:r>
                  <a:rPr lang="en-CA"/>
                  <a:t>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CA"/>
              </a:p>
              <a:p>
                <a:pPr lvl="1" algn="just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𝜀</m:t>
                        </m:r>
                      </m:e>
                      <m:sub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10</m:t>
                        </m:r>
                      </m:sub>
                    </m:sSub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1/3</m:t>
                        </m:r>
                      </m:e>
                    </m:d>
                    <m:r>
                      <a:rPr lang="en-CA" i="1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0.90</m:t>
                    </m:r>
                  </m:oMath>
                </a14:m>
                <a:r>
                  <a:rPr lang="en-CA"/>
                  <a:t>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10</m:t>
                        </m:r>
                      </m:sup>
                    </m:sSup>
                  </m:oMath>
                </a14:m>
                <a:endParaRPr lang="en-CA"/>
              </a:p>
              <a:p>
                <a:pPr algn="just"/>
                <a:endParaRPr lang="en-CA" sz="500"/>
              </a:p>
              <a:p>
                <a:pPr algn="just"/>
                <a:r>
                  <a:rPr lang="en-CA" b="1"/>
                  <a:t>Locality is lost!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t="-306" r="-806" b="-1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061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1192" y="2180496"/>
            <a:ext cx="11247171" cy="4140767"/>
          </a:xfrm>
        </p:spPr>
        <p:txBody>
          <a:bodyPr/>
          <a:lstStyle/>
          <a:p>
            <a:r>
              <a:rPr lang="en-US" dirty="0"/>
              <a:t>Familiarity with the following concepts:</a:t>
            </a:r>
          </a:p>
          <a:p>
            <a:pPr lvl="1"/>
            <a:r>
              <a:rPr lang="en-US" dirty="0"/>
              <a:t>Dimensionality of data</a:t>
            </a:r>
          </a:p>
          <a:p>
            <a:pPr lvl="1"/>
            <a:r>
              <a:rPr lang="en-US" dirty="0"/>
              <a:t>Curse of Dimensionality</a:t>
            </a:r>
          </a:p>
          <a:p>
            <a:pPr lvl="1"/>
            <a:r>
              <a:rPr lang="en-US" dirty="0"/>
              <a:t>Feature selection</a:t>
            </a:r>
          </a:p>
          <a:p>
            <a:pPr lvl="1"/>
            <a:r>
              <a:rPr lang="en-US" dirty="0"/>
              <a:t>Principal Component Analysis (PCA)</a:t>
            </a:r>
          </a:p>
          <a:p>
            <a:pPr lvl="1"/>
            <a:r>
              <a:rPr lang="en-US" dirty="0"/>
              <a:t>Data transformation</a:t>
            </a:r>
          </a:p>
          <a:p>
            <a:pPr lvl="1"/>
            <a:r>
              <a:rPr lang="en-US" dirty="0"/>
              <a:t>Scaling</a:t>
            </a:r>
          </a:p>
          <a:p>
            <a:pPr lvl="1"/>
            <a:r>
              <a:rPr lang="en-US" dirty="0"/>
              <a:t>Discretization</a:t>
            </a:r>
          </a:p>
        </p:txBody>
      </p:sp>
    </p:spTree>
    <p:extLst>
      <p:ext uri="{BB962C8B-B14F-4D97-AF65-F5344CB8AC3E}">
        <p14:creationId xmlns:p14="http://schemas.microsoft.com/office/powerpoint/2010/main" val="130991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Supervised Filter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algn="just"/>
                <a:r>
                  <a:rPr lang="en-CA" b="1"/>
                  <a:t>Correlation </a:t>
                </a:r>
                <a:r>
                  <a:rPr lang="en-CA"/>
                  <a:t>between a feature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CA"/>
                  <a:t> and a target variable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CA"/>
                  <a:t>:</a:t>
                </a:r>
              </a:p>
              <a:p>
                <a:pPr marL="457200" lvl="0" indent="-457200" algn="just">
                  <a:buFont typeface="Wingdings" charset="2"/>
                  <a:buChar char="§"/>
                </a:pPr>
                <a:endParaRPr lang="en-CA" sz="100"/>
              </a:p>
              <a:p>
                <a:pPr lvl="0"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𝜌</m:t>
                          </m:r>
                        </m:e>
                        <m:sub>
                          <m:r>
                            <a:rPr lang="en-CA" b="0" i="1" smtClean="0">
                              <a:latin typeface="Cambria Math" charset="0"/>
                            </a:rPr>
                            <m:t>𝑋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𝑌</m:t>
                          </m:r>
                        </m:sub>
                      </m:sSub>
                      <m:r>
                        <a:rPr lang="en-CA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is-I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CA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CA" b="0" i="1" smtClean="0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CA" b="0" i="1" smtClean="0">
                                  <a:latin typeface="Cambria Math" charset="0"/>
                                </a:rPr>
                                <m:t>𝑁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mr-I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</m:nary>
                          <m:d>
                            <m:dPr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CA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d>
                        </m:num>
                        <m:den>
                          <m:rad>
                            <m:radPr>
                              <m:degHide m:val="on"/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is-I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en-CA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is-I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mr-IN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CA" i="1">
                                              <a:latin typeface="Cambria Math" charset="0"/>
                                            </a:rPr>
                                            <m:t>−</m:t>
                                          </m:r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CA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  <m:r>
                            <a:rPr lang="mr-IN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∙</m:t>
                          </m:r>
                          <m:rad>
                            <m:radPr>
                              <m:degHide m:val="on"/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is-I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en-CA" i="1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CA" i="1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CA" i="1">
                                      <a:latin typeface="Cambria Math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is-I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mr-I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CA" i="1">
                                              <a:latin typeface="Cambria Math" charset="0"/>
                                            </a:rPr>
                                            <m:t>−</m:t>
                                          </m:r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CA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acc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CA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CA" sz="100"/>
              </a:p>
              <a:p>
                <a:pPr lvl="0" algn="just"/>
                <a:endParaRPr lang="en-CA" sz="1000"/>
              </a:p>
              <a:p>
                <a:pPr lvl="0" algn="just"/>
                <a:r>
                  <a:rPr lang="en-CA"/>
                  <a:t>Features which are highly correlated with the target variable are retained, but this approach is limited if the relationship to the target variable is </a:t>
                </a:r>
                <a:r>
                  <a:rPr lang="en-CA" b="1"/>
                  <a:t>non-linear</a:t>
                </a:r>
                <a:r>
                  <a:rPr lang="en-CA"/>
                  <a:t>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945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Supervised Filter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algn="just"/>
                <a:r>
                  <a:rPr lang="en-CA" b="1"/>
                  <a:t>Mutual Information </a:t>
                </a:r>
                <a:r>
                  <a:rPr lang="en-CA"/>
                  <a:t>of nominal target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CA"/>
                  <a:t> from nominal feature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CA"/>
                  <a:t>:</a:t>
                </a:r>
                <a:endParaRPr lang="en-CA" sz="100" b="0" i="1"/>
              </a:p>
              <a:p>
                <a:pPr lvl="0" algn="just"/>
                <a:r>
                  <a:rPr lang="en-CA" b="0"/>
                  <a:t>	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𝐼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charset="0"/>
                          </a:rPr>
                          <m:t>𝑌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;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𝑋</m:t>
                        </m:r>
                      </m:e>
                    </m:d>
                    <m:r>
                      <a:rPr lang="en-CA" i="1">
                        <a:latin typeface="Cambria Math" charset="0"/>
                      </a:rPr>
                      <m:t>=</m:t>
                    </m:r>
                    <m:r>
                      <a:rPr lang="en-CA" b="0" i="1" smtClean="0">
                        <a:latin typeface="Cambria Math" charset="0"/>
                      </a:rPr>
                      <m:t>𝐻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charset="0"/>
                          </a:rPr>
                          <m:t>𝑌</m:t>
                        </m:r>
                      </m:e>
                    </m:d>
                    <m:r>
                      <a:rPr lang="en-CA" b="0" i="1" smtClean="0">
                        <a:latin typeface="Cambria Math" charset="0"/>
                      </a:rPr>
                      <m:t>−</m:t>
                    </m:r>
                    <m:r>
                      <a:rPr lang="en-CA" b="0" i="1" smtClean="0">
                        <a:latin typeface="Cambria Math" charset="0"/>
                      </a:rPr>
                      <m:t>𝐻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charset="0"/>
                          </a:rPr>
                          <m:t>𝑌</m:t>
                        </m:r>
                      </m:e>
                      <m:e>
                        <m:r>
                          <a:rPr lang="en-CA" b="0" i="1" smtClean="0">
                            <a:latin typeface="Cambria Math" charset="0"/>
                          </a:rPr>
                          <m:t>𝑋</m:t>
                        </m:r>
                      </m:e>
                    </m:d>
                  </m:oMath>
                </a14:m>
                <a:endParaRPr lang="en-CA"/>
              </a:p>
              <a:p>
                <a:pPr lvl="0" algn="just"/>
                <a:r>
                  <a:rPr lang="en-CA"/>
                  <a:t>where the </a:t>
                </a:r>
                <a:r>
                  <a:rPr lang="en-CA" b="1"/>
                  <a:t>entropy</a:t>
                </a:r>
                <a:r>
                  <a:rPr lang="en-CA"/>
                  <a:t> and </a:t>
                </a:r>
                <a:r>
                  <a:rPr lang="en-CA" b="1"/>
                  <a:t>conditioned class entropy </a:t>
                </a:r>
                <a:r>
                  <a:rPr lang="en-CA"/>
                  <a:t>are given by </a:t>
                </a:r>
              </a:p>
              <a:p>
                <a:pPr algn="just"/>
                <a:r>
                  <a:rPr lang="en-CA"/>
                  <a:t>	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</a:rPr>
                      <m:t>𝐻</m:t>
                    </m:r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latin typeface="Cambria Math" charset="0"/>
                          </a:rPr>
                          <m:t>𝑌</m:t>
                        </m:r>
                      </m:e>
                    </m:d>
                    <m:r>
                      <a:rPr lang="en-CA" b="0" i="1" smtClean="0">
                        <a:latin typeface="Cambria Math" charset="0"/>
                      </a:rPr>
                      <m:t>=−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CA" b="0" i="1" smtClean="0">
                            <a:latin typeface="Cambria Math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en-CA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mr-I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b="0" i="1" smtClean="0">
                                <a:latin typeface="Cambria Math" charset="0"/>
                              </a:rPr>
                              <m:t>𝑌</m:t>
                            </m:r>
                            <m:r>
                              <a:rPr lang="en-CA" b="0" i="1" smtClean="0">
                                <a:latin typeface="Cambria Math" charset="0"/>
                              </a:rPr>
                              <m:t>=</m:t>
                            </m:r>
                            <m:r>
                              <a:rPr lang="en-CA" b="0" i="1" smtClean="0">
                                <a:latin typeface="Cambria Math" charset="0"/>
                              </a:rPr>
                              <m:t>𝑐</m:t>
                            </m:r>
                          </m:e>
                        </m:d>
                        <m:r>
                          <a:rPr lang="mr-IN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∙</m:t>
                        </m:r>
                        <m:func>
                          <m:funcPr>
                            <m:ctrlPr>
                              <a:rPr lang="en-CA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 b="0" i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A" i="1">
                                    <a:latin typeface="Cambria Math" charset="0"/>
                                  </a:rPr>
                                  <m:t>𝑌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</m:d>
                          </m:e>
                        </m:func>
                      </m:e>
                    </m:nary>
                  </m:oMath>
                </a14:m>
                <a:r>
                  <a:rPr lang="en-CA"/>
                  <a:t> 	</a:t>
                </a:r>
                <a:r>
                  <a:rPr lang="en-CA" sz="1800"/>
                  <a:t>(</a:t>
                </a:r>
                <a14:m>
                  <m:oMath xmlns:m="http://schemas.openxmlformats.org/officeDocument/2006/math">
                    <m:r>
                      <a:rPr lang="en-CA" sz="1800" i="1">
                        <a:latin typeface="Cambria Math" charset="0"/>
                      </a:rPr>
                      <m:t>𝑣</m:t>
                    </m:r>
                    <m:r>
                      <a:rPr lang="en-CA" sz="1800" i="1">
                        <a:latin typeface="Cambria Math" charset="0"/>
                      </a:rPr>
                      <m:t>,</m:t>
                    </m:r>
                    <m:r>
                      <a:rPr lang="en-CA" sz="1800" i="1">
                        <a:latin typeface="Cambria Math" charset="0"/>
                      </a:rPr>
                      <m:t>𝑐</m:t>
                    </m:r>
                  </m:oMath>
                </a14:m>
                <a:r>
                  <a:rPr lang="en-CA" sz="1800"/>
                  <a:t> represent levels of </a:t>
                </a:r>
                <a14:m>
                  <m:oMath xmlns:m="http://schemas.openxmlformats.org/officeDocument/2006/math">
                    <m:r>
                      <a:rPr lang="en-CA" sz="1800" i="1">
                        <a:latin typeface="Cambria Math" charset="0"/>
                      </a:rPr>
                      <m:t>𝑋</m:t>
                    </m:r>
                    <m:r>
                      <a:rPr lang="en-CA" sz="1800" i="1">
                        <a:latin typeface="Cambria Math" charset="0"/>
                      </a:rPr>
                      <m:t>,</m:t>
                    </m:r>
                    <m:r>
                      <a:rPr lang="en-CA" sz="1800" i="1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CA" sz="1800"/>
                  <a:t>).</a:t>
                </a:r>
              </a:p>
              <a:p>
                <a:pPr lvl="0" algn="just"/>
                <a:endParaRPr lang="en-CA" sz="100" i="1"/>
              </a:p>
              <a:p>
                <a:pPr lvl="0"/>
                <a:r>
                  <a:rPr lang="en-CA"/>
                  <a:t>	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</a:rPr>
                      <m:t>𝐻</m:t>
                    </m:r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latin typeface="Cambria Math" charset="0"/>
                          </a:rPr>
                          <m:t>𝑌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|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𝑋</m:t>
                        </m:r>
                      </m:e>
                    </m:d>
                    <m:r>
                      <a:rPr lang="en-CA" i="1">
                        <a:latin typeface="Cambria Math" charset="0"/>
                      </a:rPr>
                      <m:t>=−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CA" b="0" i="1" smtClean="0">
                            <a:latin typeface="Cambria Math" charset="0"/>
                          </a:rPr>
                          <m:t>𝑣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en-CA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b="0" i="1" smtClean="0">
                                <a:latin typeface="Cambria Math" charset="0"/>
                              </a:rPr>
                              <m:t>𝑋</m:t>
                            </m:r>
                            <m:r>
                              <a:rPr lang="en-CA" i="1">
                                <a:latin typeface="Cambria Math" charset="0"/>
                              </a:rPr>
                              <m:t>=</m:t>
                            </m:r>
                            <m:r>
                              <a:rPr lang="en-CA" b="0" i="1" smtClean="0">
                                <a:latin typeface="Cambria Math" charset="0"/>
                              </a:rPr>
                              <m:t>𝑣</m:t>
                            </m:r>
                            <m:r>
                              <a:rPr lang="en-CA" b="0" i="1" smtClean="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CA" b="0" i="1" smtClean="0">
                                <a:latin typeface="Cambria Math" charset="0"/>
                              </a:rPr>
                              <m:t>𝑌</m:t>
                            </m:r>
                            <m:r>
                              <a:rPr lang="en-CA" b="0" i="1" smtClean="0">
                                <a:latin typeface="Cambria Math" charset="0"/>
                              </a:rPr>
                              <m:t>=</m:t>
                            </m:r>
                            <m:r>
                              <a:rPr lang="en-CA" b="0" i="1" smtClean="0">
                                <a:latin typeface="Cambria Math" charset="0"/>
                              </a:rPr>
                              <m:t>𝑐</m:t>
                            </m:r>
                          </m:e>
                        </m:d>
                      </m:e>
                    </m:nary>
                  </m:oMath>
                </a14:m>
                <a:r>
                  <a:rPr lang="mr-IN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func>
                      <m:funcPr>
                        <m:ctrlPr>
                          <a:rPr lang="en-CA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mr-IN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CA" i="1">
                                <a:latin typeface="Cambria Math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A" i="1">
                                    <a:latin typeface="Cambria Math" charset="0"/>
                                  </a:rPr>
                                  <m:t>𝑋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𝑣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,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𝑌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</m:d>
                          </m:num>
                          <m:den>
                            <m:r>
                              <a:rPr lang="en-CA" i="1">
                                <a:latin typeface="Cambria Math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A" i="1">
                                    <a:latin typeface="Cambria Math" charset="0"/>
                                  </a:rPr>
                                  <m:t>𝑋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𝑣</m:t>
                                </m:r>
                              </m:e>
                            </m:d>
                          </m:den>
                        </m:f>
                      </m:e>
                    </m:func>
                  </m:oMath>
                </a14:m>
                <a:endParaRPr lang="en-CA"/>
              </a:p>
              <a:p>
                <a:pPr lvl="0"/>
                <a:endParaRPr lang="en-CA" sz="500" i="1"/>
              </a:p>
              <a:p>
                <a:pPr lvl="0" algn="just"/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</a:rPr>
                      <m:t>𝐼</m:t>
                    </m:r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latin typeface="Cambria Math" charset="0"/>
                          </a:rPr>
                          <m:t>𝑌</m:t>
                        </m:r>
                        <m:r>
                          <a:rPr lang="en-CA" i="1">
                            <a:latin typeface="Cambria Math" charset="0"/>
                          </a:rPr>
                          <m:t>;</m:t>
                        </m:r>
                        <m:r>
                          <a:rPr lang="en-CA" i="1">
                            <a:latin typeface="Cambria Math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en-CA"/>
                  <a:t> measures the amount of information that can be obtained about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CA"/>
                  <a:t> by knowing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CA"/>
                  <a:t>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 b="-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222901" y="6488668"/>
                <a:ext cx="39690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>
                    <a:latin typeface="Helvetica Light" charset="0"/>
                    <a:ea typeface="Helvetica Light" charset="0"/>
                    <a:cs typeface="Helvetica Light" charset="0"/>
                  </a:rPr>
                  <a:t>[Convention: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0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  <m:func>
                      <m:funcPr>
                        <m:ctrlPr>
                          <a:rPr lang="en-CA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CA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</m:t>
                            </m:r>
                          </m:e>
                        </m:d>
                      </m:e>
                    </m:func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</m:t>
                    </m:r>
                  </m:oMath>
                </a14:m>
                <a:r>
                  <a:rPr lang="en-US">
                    <a:latin typeface="Helvetica Light" charset="0"/>
                    <a:ea typeface="Helvetica Light" charset="0"/>
                    <a:cs typeface="Helvetica Light" charset="0"/>
                  </a:rPr>
                  <a:t>]</a:t>
                </a:r>
                <a:endParaRPr lang="en-US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2901" y="6488668"/>
                <a:ext cx="3969099" cy="369332"/>
              </a:xfrm>
              <a:prstGeom prst="rect">
                <a:avLst/>
              </a:prstGeom>
              <a:blipFill rotWithShape="0">
                <a:blip r:embed="rId3"/>
                <a:stretch>
                  <a:fillRect t="-6557" r="-1229" b="-26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323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LASSO and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algn="just"/>
                <a:r>
                  <a:rPr lang="en-US" b="1"/>
                  <a:t>Stepwise Selection </a:t>
                </a:r>
                <a:r>
                  <a:rPr lang="en-US"/>
                  <a:t>is a form of </a:t>
                </a:r>
                <a:r>
                  <a:rPr lang="en-US" i="1"/>
                  <a:t>Occam’s Razor</a:t>
                </a:r>
                <a:r>
                  <a:rPr lang="en-US"/>
                  <a:t>: at each step, a new feature is considered for </a:t>
                </a:r>
                <a:r>
                  <a:rPr lang="en-US" b="1"/>
                  <a:t>inclusion</a:t>
                </a:r>
                <a:r>
                  <a:rPr lang="en-US"/>
                  <a:t> or </a:t>
                </a:r>
                <a:r>
                  <a:rPr lang="en-US" b="1"/>
                  <a:t>removal</a:t>
                </a:r>
                <a:r>
                  <a:rPr lang="en-US"/>
                  <a:t> from the current features set based on some criterion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𝐹</m:t>
                    </m:r>
                  </m:oMath>
                </a14:m>
                <a:r>
                  <a:rPr lang="en-US"/>
                  <a:t>-test, 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𝑡</m:t>
                    </m:r>
                  </m:oMath>
                </a14:m>
                <a:r>
                  <a:rPr lang="en-US"/>
                  <a:t>-test, etc.). </a:t>
                </a:r>
                <a:endParaRPr lang="en-US" sz="1000"/>
              </a:p>
              <a:p>
                <a:endParaRPr lang="en-US" sz="500" b="1"/>
              </a:p>
              <a:p>
                <a:r>
                  <a:rPr lang="en-US" b="1"/>
                  <a:t>Limitations:</a:t>
                </a:r>
              </a:p>
              <a:p>
                <a:pPr lvl="1"/>
                <a:r>
                  <a:rPr lang="en-US"/>
                  <a:t>tests are biased, since they are based on the same data.</a:t>
                </a:r>
              </a:p>
              <a:p>
                <a:pPr lvl="1"/>
                <a:r>
                  <a:rPr lang="en-US"/>
                  <a:t>adjusted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</a:rPr>
                      <m:t>𝑅</m:t>
                    </m:r>
                    <m:r>
                      <a:rPr lang="en-US" i="1" baseline="30000">
                        <a:latin typeface="Cambria Math" charset="0"/>
                      </a:rPr>
                      <m:t>2 </m:t>
                    </m:r>
                  </m:oMath>
                </a14:m>
                <a:r>
                  <a:rPr lang="en-US"/>
                  <a:t> only takes into account the number of features in the final fit, and not the </a:t>
                </a:r>
                <a:r>
                  <a:rPr lang="en-US" err="1"/>
                  <a:t>d.f.</a:t>
                </a:r>
                <a:r>
                  <a:rPr lang="en-US"/>
                  <a:t> that have been used in the entire model.</a:t>
                </a:r>
              </a:p>
              <a:p>
                <a:pPr lvl="1"/>
                <a:r>
                  <a:rPr lang="en-US"/>
                  <a:t>if cross-validation is used, stepwise selection has to be repeated for each sub-model (that’s not usually done).</a:t>
                </a:r>
              </a:p>
              <a:p>
                <a:pPr lvl="1"/>
                <a:r>
                  <a:rPr lang="en-US"/>
                  <a:t>classic example of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𝑝</m:t>
                    </m:r>
                  </m:oMath>
                </a14:m>
                <a:r>
                  <a:rPr lang="en-US"/>
                  <a:t>-hacking (results without hypothesis).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165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LASSO and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/>
                  <a:t>In what follows, we assume that we have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𝑁</m:t>
                    </m:r>
                  </m:oMath>
                </a14:m>
                <a:r>
                  <a:rPr lang="en-US"/>
                  <a:t> </a:t>
                </a:r>
                <a:r>
                  <a:rPr lang="en-US" b="1"/>
                  <a:t>centered</a:t>
                </a:r>
                <a:r>
                  <a:rPr lang="en-US"/>
                  <a:t> and </a:t>
                </a:r>
                <a:r>
                  <a:rPr lang="en-US" b="1"/>
                  <a:t>scaled</a:t>
                </a:r>
                <a:r>
                  <a:rPr lang="en-US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CA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CA" b="0" i="1" smtClean="0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CA" i="1">
                                    <a:latin typeface="Cambria Math" charset="0"/>
                                  </a:rPr>
                                  <m:t>1,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CA" i="1">
                                <a:latin typeface="Cambria Math" charset="0"/>
                              </a:rPr>
                              <m:t>,</m:t>
                            </m:r>
                            <m:r>
                              <a:rPr lang="en-CA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⋯,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CA" i="1">
                                    <a:latin typeface="Cambria Math" charset="0"/>
                                  </a:rPr>
                                  <m:t>𝑝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,</m:t>
                                </m:r>
                                <m:r>
                                  <a:rPr lang="en-CA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CA" b="0" i="1" smtClean="0">
                            <a:latin typeface="Cambria Math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/>
                  <a:t> and a target observation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CA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/>
                  <a:t>. </a:t>
                </a:r>
              </a:p>
              <a:p>
                <a:endParaRPr lang="en-US" sz="500"/>
              </a:p>
              <a:p>
                <a:r>
                  <a:rPr lang="en-US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𝐿𝑆</m:t>
                        </m:r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</m:sub>
                    </m:sSub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mr-IN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mr-IN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mr-IN" i="1">
                                            <a:latin typeface="Cambria Math" panose="02040503050406030204" pitchFamily="18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CA" b="1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𝑿</m:t>
                                        </m:r>
                                      </m:e>
                                      <m:sup>
                                        <m:r>
                                          <a:rPr lang="en-CA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CA" b="1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𝑿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CA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−1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mr-IN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CA" b="1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𝑿</m:t>
                                </m:r>
                              </m:e>
                              <m:sup>
                                <m:r>
                                  <a:rPr lang="en-CA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CA" b="1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𝒚</m:t>
                            </m:r>
                          </m:e>
                        </m:d>
                      </m:e>
                      <m:sub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/>
                  <a:t> be the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  <a:ea typeface="Cambria Math" charset="0"/>
                        <a:cs typeface="Cambria Math" charset="0"/>
                      </a:rPr>
                      <m:t>𝑗</m:t>
                    </m:r>
                  </m:oMath>
                </a14:m>
                <a:r>
                  <a:rPr lang="en-US" baseline="30000"/>
                  <a:t>th</a:t>
                </a:r>
                <a:r>
                  <a:rPr lang="en-US"/>
                  <a:t> OLS coefficient and set a threshold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  <a:ea typeface="Cambria Math" charset="0"/>
                        <a:cs typeface="Cambria Math" charset="0"/>
                      </a:rPr>
                      <m:t>𝜆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&gt;0,</m:t>
                    </m:r>
                  </m:oMath>
                </a14:m>
                <a:r>
                  <a:rPr lang="en-US"/>
                  <a:t> whose value depends on the training dataset.</a:t>
                </a:r>
              </a:p>
              <a:p>
                <a:endParaRPr lang="en-US" sz="500"/>
              </a:p>
              <a:p>
                <a:r>
                  <a:rPr lang="en-US"/>
                  <a:t>In general, there are </a:t>
                </a:r>
                <a:r>
                  <a:rPr lang="en-US" b="1"/>
                  <a:t>no restrictions </a:t>
                </a:r>
                <a:r>
                  <a:rPr lang="en-US"/>
                  <a:t>on the values taken by the coefficients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𝐿𝑆</m:t>
                        </m:r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  <a:r>
                  <a:rPr lang="mr-IN"/>
                  <a:t>–</a:t>
                </a:r>
                <a:r>
                  <a:rPr lang="en-US"/>
                  <a:t> larger magnitudes imply that corresponding features </a:t>
                </a:r>
                <a:r>
                  <a:rPr lang="en-US" b="1"/>
                  <a:t>play an important role </a:t>
                </a:r>
                <a:r>
                  <a:rPr lang="en-US"/>
                  <a:t>in predicting the target. </a:t>
                </a:r>
                <a:endParaRPr lang="en-CA" i="1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366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LASSO and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1"/>
                  <a:t>Ridge regression </a:t>
                </a:r>
                <a:r>
                  <a:rPr lang="en-US"/>
                  <a:t>is a method to </a:t>
                </a:r>
                <a:r>
                  <a:rPr lang="en-US" b="1"/>
                  <a:t>regularize </a:t>
                </a:r>
                <a:r>
                  <a:rPr lang="en-US"/>
                  <a:t>the regression coefficients (the effect is to shrink the coefficient values) </a:t>
                </a:r>
              </a:p>
              <a:p>
                <a:endParaRPr lang="en-US" sz="500"/>
              </a:p>
              <a:p>
                <a:r>
                  <a:rPr lang="en-CA"/>
                  <a:t>The problem consists in solving</a:t>
                </a:r>
                <a:endParaRPr lang="en-CA" sz="100" b="0" i="1"/>
              </a:p>
              <a:p>
                <a:pPr algn="ctr"/>
                <a14:m>
                  <m:oMath xmlns:m="http://schemas.openxmlformats.org/officeDocument/2006/math">
                    <m:func>
                      <m:func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CA" b="0" i="0" smtClean="0"/>
                              <m:t>arg</m:t>
                            </m:r>
                            <m:r>
                              <m:rPr>
                                <m:nor/>
                              </m:rPr>
                              <a:rPr lang="en-CA" b="0" i="0" smtClean="0"/>
                              <m:t> </m:t>
                            </m:r>
                            <m:r>
                              <m:rPr>
                                <m:nor/>
                              </m:rPr>
                              <a:rPr lang="en-CA" b="0" i="0" smtClean="0"/>
                              <m:t>min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𝜷</m:t>
                            </m:r>
                          </m:sub>
                        </m:sSub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CA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A" b="1" i="1">
                                        <a:latin typeface="Cambria Math" charset="0"/>
                                      </a:rPr>
                                      <m:t>𝒚</m:t>
                                    </m:r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−</m:t>
                                    </m:r>
                                    <m:r>
                                      <a:rPr lang="en-CA" b="1" i="1">
                                        <a:latin typeface="Cambria Math" charset="0"/>
                                      </a:rPr>
                                      <m:t>𝑿</m:t>
                                    </m:r>
                                    <m:r>
                                      <a:rPr lang="en-US" b="1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𝜷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CA" b="0" i="1" smtClean="0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CA" b="0" i="1" smtClean="0">
                                    <a:latin typeface="Cambria Math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CA" b="0" i="1" smtClean="0">
                                <a:latin typeface="Cambria Math" charset="0"/>
                              </a:rPr>
                              <m:t>+</m:t>
                            </m:r>
                            <m:r>
                              <a:rPr lang="en-CA" b="0" i="1" smtClean="0">
                                <a:latin typeface="Cambria Math" charset="0"/>
                              </a:rPr>
                              <m:t>𝑁</m:t>
                            </m:r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𝜆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1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𝜷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d>
                      </m:e>
                    </m:func>
                  </m:oMath>
                </a14:m>
                <a:r>
                  <a:rPr lang="en-US"/>
                  <a:t>,</a:t>
                </a:r>
              </a:p>
              <a:p>
                <a:r>
                  <a:rPr lang="en-US"/>
                  <a:t>which yields ridge coefficients</a:t>
                </a:r>
                <a:endParaRPr lang="en-CA" i="1"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𝑅𝑅</m:t>
                          </m:r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CA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CA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𝐿𝑆</m:t>
                              </m:r>
                              <m:r>
                                <a:rPr lang="en-CA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,</m:t>
                              </m:r>
                              <m:r>
                                <a:rPr lang="en-CA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1+</m:t>
                          </m:r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𝑁</m:t>
                          </m:r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lang="en-CA" i="1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810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LASSO and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1"/>
                  <a:t>Regression with best subset selection </a:t>
                </a:r>
                <a:r>
                  <a:rPr lang="en-US"/>
                  <a:t>is a method that sets some regression coefficients to 0 (potentially). </a:t>
                </a:r>
              </a:p>
              <a:p>
                <a:endParaRPr lang="en-US" sz="500"/>
              </a:p>
              <a:p>
                <a:r>
                  <a:rPr lang="en-CA"/>
                  <a:t>The problem consists in solving</a:t>
                </a:r>
                <a:endParaRPr lang="en-CA" sz="100" b="0" i="1"/>
              </a:p>
              <a:p>
                <a:pPr algn="ctr"/>
                <a14:m>
                  <m:oMath xmlns:m="http://schemas.openxmlformats.org/officeDocument/2006/math">
                    <m:func>
                      <m:func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CA" b="0" i="0" smtClean="0"/>
                              <m:t>arg</m:t>
                            </m:r>
                            <m:r>
                              <m:rPr>
                                <m:nor/>
                              </m:rPr>
                              <a:rPr lang="en-CA" b="0" i="0" smtClean="0"/>
                              <m:t> </m:t>
                            </m:r>
                            <m:r>
                              <m:rPr>
                                <m:nor/>
                              </m:rPr>
                              <a:rPr lang="en-CA" b="0" i="0" smtClean="0"/>
                              <m:t>min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𝜷</m:t>
                            </m:r>
                          </m:sub>
                        </m:sSub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CA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A" b="1" i="1">
                                        <a:latin typeface="Cambria Math" charset="0"/>
                                      </a:rPr>
                                      <m:t>𝒚</m:t>
                                    </m:r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−</m:t>
                                    </m:r>
                                    <m:r>
                                      <a:rPr lang="en-CA" b="1" i="1">
                                        <a:latin typeface="Cambria Math" charset="0"/>
                                      </a:rPr>
                                      <m:t>𝑿</m:t>
                                    </m:r>
                                    <m:r>
                                      <a:rPr lang="en-US" b="1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𝜷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CA" b="0" i="1" smtClean="0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CA" b="0" i="1" smtClean="0">
                                    <a:latin typeface="Cambria Math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CA" b="0" i="1" smtClean="0">
                                <a:latin typeface="Cambria Math" charset="0"/>
                              </a:rPr>
                              <m:t>+</m:t>
                            </m:r>
                            <m:r>
                              <a:rPr lang="en-CA" i="1">
                                <a:latin typeface="Cambria Math" charset="0"/>
                              </a:rPr>
                              <m:t>𝑁</m:t>
                            </m:r>
                            <m:r>
                              <a:rPr lang="en-CA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𝜆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1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𝜷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en-US"/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b="1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𝜷</m:t>
                            </m:r>
                          </m:e>
                        </m:d>
                      </m:e>
                      <m:sub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CA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CA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CA" b="0" i="0" smtClean="0">
                            <a:ea typeface="Cambria Math" charset="0"/>
                            <a:cs typeface="Cambria Math" charset="0"/>
                          </a:rPr>
                          <m:t>sign</m:t>
                        </m:r>
                        <m:d>
                          <m:dPr>
                            <m:ctrlPr>
                              <a:rPr lang="mr-IN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hr-HR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CA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</m:nary>
                  </m:oMath>
                </a14:m>
                <a:r>
                  <a:rPr lang="en-US"/>
                  <a:t>, </a:t>
                </a:r>
              </a:p>
              <a:p>
                <a:r>
                  <a:rPr lang="en-US"/>
                  <a:t>which yields coefficients</a:t>
                </a:r>
                <a:endParaRPr lang="en-CA" i="1"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𝐵𝑆</m:t>
                          </m:r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CA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CA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0</m:t>
                                </m:r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     </m:t>
                                </m:r>
                                <m:r>
                                  <m:rPr>
                                    <m:nor/>
                                  </m:rPr>
                                  <a:rPr lang="en-CA" b="0" i="0" smtClean="0">
                                    <a:ea typeface="Cambria Math" charset="0"/>
                                    <a:cs typeface="Cambria Math" charset="0"/>
                                  </a:rPr>
                                  <m:t>   </m:t>
                                </m:r>
                                <m:r>
                                  <m:rPr>
                                    <m:nor/>
                                  </m:rPr>
                                  <a:rPr lang="en-CA">
                                    <a:ea typeface="Cambria Math" charset="0"/>
                                    <a:cs typeface="Cambria Math" charset="0"/>
                                  </a:rPr>
                                  <m:t>if</m:t>
                                </m:r>
                                <m:r>
                                  <a:rPr lang="en-CA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hr-HR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CA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𝐿𝑆</m:t>
                                        </m:r>
                                        <m:r>
                                          <a:rPr lang="en-CA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,</m:t>
                                        </m:r>
                                        <m:r>
                                          <a:rPr lang="en-CA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mr-IN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&lt;</m:t>
                                </m:r>
                                <m:rad>
                                  <m:radPr>
                                    <m:degHide m:val="on"/>
                                    <m:ctrlPr>
                                      <a:rPr lang="hr-HR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𝑁</m:t>
                                    </m:r>
                                    <m:r>
                                      <a:rPr lang="en-CA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𝜆</m:t>
                                    </m:r>
                                  </m:e>
                                </m:rad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𝛽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CA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𝐿𝑆</m:t>
                                    </m:r>
                                    <m:r>
                                      <a:rPr lang="en-CA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,</m:t>
                                    </m:r>
                                    <m:r>
                                      <a:rPr lang="en-CA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   </m:t>
                                </m:r>
                                <m:r>
                                  <m:rPr>
                                    <m:nor/>
                                  </m:rPr>
                                  <a:rPr lang="en-CA" b="0" i="0" smtClean="0">
                                    <a:ea typeface="Cambria Math" charset="0"/>
                                    <a:cs typeface="Cambria Math" charset="0"/>
                                  </a:rPr>
                                  <m:t>if</m:t>
                                </m:r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hr-HR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CA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𝐿𝑆</m:t>
                                        </m:r>
                                        <m:r>
                                          <a:rPr lang="en-CA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,</m:t>
                                        </m:r>
                                        <m:r>
                                          <a:rPr lang="en-CA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hr-HR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≥</m:t>
                                </m:r>
                                <m:rad>
                                  <m:radPr>
                                    <m:degHide m:val="on"/>
                                    <m:ctrlPr>
                                      <a:rPr lang="hr-HR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𝑁</m:t>
                                    </m:r>
                                    <m:r>
                                      <a:rPr lang="en-CA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𝜆</m:t>
                                    </m:r>
                                  </m:e>
                                </m:rad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CA" i="1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t="-306" r="-806" b="-883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528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LASSO and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1"/>
                  <a:t>Least Absolute Shrinkage and Selection Operator </a:t>
                </a:r>
                <a:r>
                  <a:rPr lang="en-US"/>
                  <a:t>(LASSO) is a regression method for </a:t>
                </a:r>
                <a:r>
                  <a:rPr lang="en-US" b="1"/>
                  <a:t>feature selection </a:t>
                </a:r>
                <a:r>
                  <a:rPr lang="en-US"/>
                  <a:t>and </a:t>
                </a:r>
                <a:r>
                  <a:rPr lang="en-US" b="1"/>
                  <a:t>regularization</a:t>
                </a:r>
                <a:r>
                  <a:rPr lang="en-US"/>
                  <a:t>.</a:t>
                </a:r>
              </a:p>
              <a:p>
                <a:endParaRPr lang="en-US" sz="500"/>
              </a:p>
              <a:p>
                <a:r>
                  <a:rPr lang="en-CA"/>
                  <a:t>The problem consists in solving</a:t>
                </a:r>
                <a:endParaRPr lang="en-CA" sz="100" b="0" i="1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nor/>
                                </m:rPr>
                                <a:rPr lang="en-CA" b="0" i="0" smtClean="0"/>
                                <m:t>arg</m:t>
                              </m:r>
                              <m:r>
                                <m:rPr>
                                  <m:nor/>
                                </m:rPr>
                                <a:rPr lang="en-CA" b="0" i="0" smtClean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CA" b="0" i="0" smtClean="0"/>
                                <m:t>min</m:t>
                              </m:r>
                            </m:e>
                            <m:sub>
                              <m:r>
                                <a:rPr lang="en-US" b="1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𝜷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CA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CA" b="1" i="1">
                                          <a:latin typeface="Cambria Math" charset="0"/>
                                        </a:rPr>
                                        <m:t>𝒚</m:t>
                                      </m:r>
                                      <m:r>
                                        <a:rPr lang="en-CA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r>
                                        <a:rPr lang="en-CA" b="1" i="1">
                                          <a:latin typeface="Cambria Math" charset="0"/>
                                        </a:rPr>
                                        <m:t>𝑿</m:t>
                                      </m:r>
                                      <m:r>
                                        <a:rPr lang="en-US" b="1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𝜷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CA" b="0" i="1" smtClean="0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CA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CA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𝜆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1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𝜷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a:rPr lang="en-CA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US"/>
              </a:p>
              <a:p>
                <a:r>
                  <a:rPr lang="en-US"/>
                  <a:t>which yields lasso coefficients</a:t>
                </a:r>
                <a:endParaRPr lang="en-CA" i="1"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𝐿</m:t>
                          </m:r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CA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𝐿</m:t>
                          </m:r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∙</m:t>
                      </m:r>
                      <m:r>
                        <m:rPr>
                          <m:nor/>
                        </m:rPr>
                        <a:rPr lang="en-CA" b="0" i="0" smtClean="0">
                          <a:ea typeface="Cambria Math" charset="0"/>
                          <a:cs typeface="Cambria Math" charset="0"/>
                        </a:rPr>
                        <m:t>max</m:t>
                      </m:r>
                      <m:d>
                        <m:dPr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0,1−</m:t>
                          </m:r>
                          <m:f>
                            <m:fPr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fPr>
                            <m:num>
                              <m:r>
                                <a:rPr lang="en-CA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𝑁</m:t>
                              </m:r>
                              <m:r>
                                <a:rPr lang="en-CA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𝜆</m:t>
                              </m:r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hr-HR" b="0" i="1" smtClean="0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CA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𝐿</m:t>
                                      </m:r>
                                      <m:r>
                                        <a:rPr lang="en-CA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𝑆</m:t>
                                      </m:r>
                                      <m:r>
                                        <a:rPr lang="en-CA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,</m:t>
                                      </m:r>
                                      <m:r>
                                        <a:rPr lang="en-CA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</m:e>
                      </m:d>
                    </m:oMath>
                  </m:oMathPara>
                </a14:m>
                <a:endParaRPr lang="en-CA" i="1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717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LASSO and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algn="just"/>
                <a:r>
                  <a:rPr lang="en-CA"/>
                  <a:t>LASSO combines the properties of </a:t>
                </a:r>
                <a:r>
                  <a:rPr lang="en-CA" b="1"/>
                  <a:t>ridge regression </a:t>
                </a:r>
                <a:r>
                  <a:rPr lang="en-CA"/>
                  <a:t>(shrinkage) and </a:t>
                </a:r>
                <a:r>
                  <a:rPr lang="en-CA" b="1"/>
                  <a:t>best subset selection </a:t>
                </a:r>
                <a:r>
                  <a:rPr lang="en-CA"/>
                  <a:t>(feature selection).</a:t>
                </a:r>
              </a:p>
              <a:p>
                <a:pPr algn="just"/>
                <a:endParaRPr lang="en-CA" sz="500"/>
              </a:p>
              <a:p>
                <a:pPr algn="just"/>
                <a:r>
                  <a:rPr lang="en-CA"/>
                  <a:t>Ridge regression can be viewed as linear regression with prior </a:t>
                </a:r>
                <a:r>
                  <a:rPr lang="en-CA" b="1"/>
                  <a:t>normal distributions </a:t>
                </a:r>
                <a:r>
                  <a:rPr lang="en-CA"/>
                  <a:t>assigned to the coefficients; these are </a:t>
                </a:r>
                <a:r>
                  <a:rPr lang="en-CA" b="1"/>
                  <a:t>Laplace distributions </a:t>
                </a:r>
                <a:r>
                  <a:rPr lang="en-CA"/>
                  <a:t>in lasso regression.</a:t>
                </a:r>
              </a:p>
              <a:p>
                <a:pPr algn="just"/>
                <a:endParaRPr lang="en-CA" sz="500"/>
              </a:p>
              <a:p>
                <a:pPr algn="just"/>
                <a:r>
                  <a:rPr lang="en-CA"/>
                  <a:t>Lasso selects </a:t>
                </a:r>
                <a:r>
                  <a:rPr lang="en-CA" b="1"/>
                  <a:t>at most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b="0" i="0" smtClean="0"/>
                      <m:t>max</m:t>
                    </m:r>
                    <m:d>
                      <m:dPr>
                        <m:begChr m:val="{"/>
                        <m:endChr m:val="}"/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charset="0"/>
                          </a:rPr>
                          <m:t>𝑝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CA"/>
                  <a:t> features, and usually selects no more than one feature in a group of highly correlated variables.</a:t>
                </a:r>
              </a:p>
              <a:p>
                <a:pPr algn="just"/>
                <a:endParaRPr lang="en-CA" sz="500"/>
              </a:p>
              <a:p>
                <a:pPr algn="just"/>
                <a:r>
                  <a:rPr lang="en-CA" b="1"/>
                  <a:t>Extensions:</a:t>
                </a:r>
                <a:r>
                  <a:rPr lang="en-CA"/>
                  <a:t> elastic nets; group, fused and adaptive lassos; bridge regression</a:t>
                </a:r>
                <a:endParaRPr lang="en-CA" i="1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314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769" y="1123469"/>
            <a:ext cx="5187515" cy="50323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Principal Components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81193" y="2180496"/>
                <a:ext cx="5514807" cy="4140767"/>
              </a:xfrm>
            </p:spPr>
            <p:txBody>
              <a:bodyPr>
                <a:normAutofit lnSpcReduction="10000"/>
              </a:bodyPr>
              <a:lstStyle/>
              <a:p>
                <a:pPr algn="just"/>
                <a:r>
                  <a:rPr lang="en-CA">
                    <a:ea typeface="Helvetica Light" charset="0"/>
                    <a:cs typeface="Helvetica Light" charset="0"/>
                  </a:rPr>
                  <a:t>Presence of nutrients appears to be correlated among food items. </a:t>
                </a:r>
              </a:p>
              <a:p>
                <a:endParaRPr lang="en-CA" sz="500">
                  <a:ea typeface="Helvetica Light" charset="0"/>
                  <a:cs typeface="Helvetica Light" charset="0"/>
                </a:endParaRPr>
              </a:p>
              <a:p>
                <a:pPr algn="just"/>
                <a:r>
                  <a:rPr lang="en-CA">
                    <a:ea typeface="Helvetica Light" charset="0"/>
                    <a:cs typeface="Helvetica Light" charset="0"/>
                  </a:rPr>
                  <a:t>In the (small) sample consisting of Lamb, Pork, Kale, and Parsley, </a:t>
                </a:r>
                <a:r>
                  <a:rPr lang="en-CA" i="1">
                    <a:ea typeface="Helvetica Light" charset="0"/>
                    <a:cs typeface="Helvetica Light" charset="0"/>
                  </a:rPr>
                  <a:t>Fat</a:t>
                </a:r>
                <a:r>
                  <a:rPr lang="en-CA">
                    <a:ea typeface="Helvetica Light" charset="0"/>
                    <a:cs typeface="Helvetica Light" charset="0"/>
                  </a:rPr>
                  <a:t> and </a:t>
                </a:r>
                <a:r>
                  <a:rPr lang="en-CA" i="1">
                    <a:ea typeface="Helvetica Light" charset="0"/>
                    <a:cs typeface="Helvetica Light" charset="0"/>
                  </a:rPr>
                  <a:t>Protein</a:t>
                </a:r>
                <a:r>
                  <a:rPr lang="en-CA">
                    <a:ea typeface="Helvetica Light" charset="0"/>
                    <a:cs typeface="Helvetica Light" charset="0"/>
                  </a:rPr>
                  <a:t> levels seem in step, as do </a:t>
                </a:r>
                <a:r>
                  <a:rPr lang="en-CA" i="1">
                    <a:ea typeface="Helvetica Light" charset="0"/>
                    <a:cs typeface="Helvetica Light" charset="0"/>
                  </a:rPr>
                  <a:t>Fiber </a:t>
                </a:r>
                <a:r>
                  <a:rPr lang="en-CA">
                    <a:ea typeface="Helvetica Light" charset="0"/>
                    <a:cs typeface="Helvetica Light" charset="0"/>
                  </a:rPr>
                  <a:t>and </a:t>
                </a:r>
                <a:r>
                  <a:rPr lang="en-CA" i="1">
                    <a:ea typeface="Helvetica Light" charset="0"/>
                    <a:cs typeface="Helvetica Light" charset="0"/>
                  </a:rPr>
                  <a:t>Vitamin C</a:t>
                </a:r>
                <a:r>
                  <a:rPr lang="en-CA">
                    <a:ea typeface="Helvetica Light" charset="0"/>
                    <a:cs typeface="Helvetica Light" charset="0"/>
                  </a:rPr>
                  <a:t>. </a:t>
                </a:r>
              </a:p>
              <a:p>
                <a:pPr algn="just"/>
                <a:endParaRPr lang="en-CA" sz="500">
                  <a:ea typeface="Helvetica Light" charset="0"/>
                  <a:cs typeface="Helvetica Light" charset="0"/>
                </a:endParaRPr>
              </a:p>
              <a:p>
                <a:pPr algn="just"/>
                <a:r>
                  <a:rPr lang="en-CA">
                    <a:ea typeface="Helvetica Light" charset="0"/>
                    <a:cs typeface="Helvetica Light" charset="0"/>
                  </a:rPr>
                  <a:t>In a larger dataset, the correlations are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𝑟</m:t>
                    </m:r>
                    <m:r>
                      <a:rPr lang="en-CA" i="1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=0.56</m:t>
                    </m:r>
                  </m:oMath>
                </a14:m>
                <a:r>
                  <a:rPr lang="en-CA">
                    <a:ea typeface="Helvetica Light" charset="0"/>
                    <a:cs typeface="Helvetica Light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𝑟</m:t>
                    </m:r>
                    <m:r>
                      <a:rPr lang="en-CA" i="1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=0.57</m:t>
                    </m:r>
                  </m:oMath>
                </a14:m>
                <a:r>
                  <a:rPr lang="en-CA">
                    <a:ea typeface="Helvetica Light" charset="0"/>
                    <a:cs typeface="Helvetica Light" charset="0"/>
                  </a:rPr>
                  <a:t>. </a:t>
                </a:r>
              </a:p>
              <a:p>
                <a:pPr algn="just"/>
                <a:endParaRPr lang="en-CA" sz="500">
                  <a:ea typeface="Helvetica Light" charset="0"/>
                  <a:cs typeface="Helvetica Light" charset="0"/>
                </a:endParaRPr>
              </a:p>
              <a:p>
                <a:pPr algn="just"/>
                <a:r>
                  <a:rPr lang="en-CA">
                    <a:ea typeface="Helvetica Light" charset="0"/>
                    <a:cs typeface="Helvetica Light" charset="0"/>
                  </a:rPr>
                  <a:t>How much could 2 variables explain?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3" y="2180496"/>
                <a:ext cx="5514807" cy="4140767"/>
              </a:xfrm>
              <a:blipFill>
                <a:blip r:embed="rId3"/>
                <a:stretch>
                  <a:fillRect l="-1609" t="-306" r="-1609" b="-1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2FB1EE58-CBF9-804F-BD1F-403219DFFB9B}"/>
              </a:ext>
            </a:extLst>
          </p:cNvPr>
          <p:cNvSpPr/>
          <p:nvPr/>
        </p:nvSpPr>
        <p:spPr>
          <a:xfrm>
            <a:off x="6919415" y="326080"/>
            <a:ext cx="5286233" cy="11751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6892D0-691B-6540-875F-E64F533A2F60}"/>
              </a:ext>
            </a:extLst>
          </p:cNvPr>
          <p:cNvSpPr/>
          <p:nvPr/>
        </p:nvSpPr>
        <p:spPr>
          <a:xfrm>
            <a:off x="10027626" y="5981"/>
            <a:ext cx="21643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[A. Ng, K. Soo, </a:t>
            </a:r>
            <a:r>
              <a:rPr lang="en-CA" sz="1400" i="1" err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Numsense</a:t>
            </a:r>
            <a:r>
              <a:rPr lang="en-CA" sz="1400" i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!</a:t>
            </a:r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]</a:t>
            </a:r>
            <a:endParaRPr lang="en-US" sz="1400">
              <a:solidFill>
                <a:schemeClr val="tx2"/>
              </a:solidFill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4634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5" t="7437" r="6516" b="14124"/>
          <a:stretch/>
        </p:blipFill>
        <p:spPr>
          <a:xfrm>
            <a:off x="6621863" y="2649654"/>
            <a:ext cx="5460115" cy="3202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Retaining Principal Components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81192" y="2180496"/>
                <a:ext cx="6040671" cy="4140767"/>
              </a:xfrm>
            </p:spPr>
            <p:txBody>
              <a:bodyPr/>
              <a:lstStyle/>
              <a:p>
                <a:pPr algn="just"/>
                <a:r>
                  <a:rPr lang="en-CA">
                    <a:ea typeface="Helvetica Light" charset="0"/>
                    <a:cs typeface="Helvetica Light" charset="0"/>
                  </a:rPr>
                  <a:t>The </a:t>
                </a:r>
                <a:r>
                  <a:rPr lang="en-CA" b="1">
                    <a:ea typeface="Helvetica Light" charset="0"/>
                    <a:cs typeface="Helvetica Light" charset="0"/>
                  </a:rPr>
                  <a:t>proportion of the spread </a:t>
                </a:r>
                <a:r>
                  <a:rPr lang="en-CA">
                    <a:ea typeface="Helvetica Light" charset="0"/>
                    <a:cs typeface="Helvetica Light" charset="0"/>
                  </a:rPr>
                  <a:t>in the data which can be explained by each principal component is shown in the scree plot.</a:t>
                </a:r>
              </a:p>
              <a:p>
                <a:pPr algn="just"/>
                <a:endParaRPr lang="en-CA" sz="1000">
                  <a:ea typeface="Helvetica Light" charset="0"/>
                  <a:cs typeface="Helvetica Light" charset="0"/>
                </a:endParaRPr>
              </a:p>
              <a:p>
                <a:pPr algn="just"/>
                <a:r>
                  <a:rPr lang="en-CA">
                    <a:ea typeface="Helvetica Light" charset="0"/>
                    <a:cs typeface="Helvetica Light" charset="0"/>
                  </a:rPr>
                  <a:t>How many PCs are retained in the analysis? </a:t>
                </a:r>
              </a:p>
              <a:p>
                <a:pPr lvl="1" algn="just"/>
                <a:r>
                  <a:rPr lang="en-CA">
                    <a:ea typeface="Helvetica Light" charset="0"/>
                    <a:cs typeface="Helvetica Light" charset="0"/>
                  </a:rPr>
                  <a:t>keep the PCs where the cumulative proportion is below some threshold</a:t>
                </a:r>
              </a:p>
              <a:p>
                <a:pPr lvl="1" algn="just"/>
                <a:r>
                  <a:rPr lang="en-CA">
                    <a:ea typeface="Helvetica Light" charset="0"/>
                    <a:cs typeface="Helvetica Light" charset="0"/>
                  </a:rPr>
                  <a:t>keep the PCs leading to a kink</a:t>
                </a:r>
              </a:p>
              <a:p>
                <a:pPr algn="just"/>
                <a:endParaRPr lang="en-CA" sz="1000">
                  <a:ea typeface="Helvetica Light" charset="0"/>
                  <a:cs typeface="Helvetica Light" charset="0"/>
                </a:endParaRPr>
              </a:p>
              <a:p>
                <a:pPr algn="just"/>
                <a:r>
                  <a:rPr lang="en-CA">
                    <a:ea typeface="Helvetica Light" charset="0"/>
                    <a:cs typeface="Helvetica Light" charset="0"/>
                  </a:rPr>
                  <a:t>Here, 2 PCs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68%</m:t>
                    </m:r>
                  </m:oMath>
                </a14:m>
                <a:r>
                  <a:rPr lang="en-CA">
                    <a:ea typeface="Helvetica Light" charset="0"/>
                    <a:cs typeface="Helvetica Light" charset="0"/>
                  </a:rPr>
                  <a:t> of the spread. 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180496"/>
                <a:ext cx="6040671" cy="4140767"/>
              </a:xfrm>
              <a:blipFill>
                <a:blip r:embed="rId3"/>
                <a:stretch>
                  <a:fillRect l="-1471" r="-1471" b="-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E24DA645-3E02-3A40-9436-42FB9097B239}"/>
              </a:ext>
            </a:extLst>
          </p:cNvPr>
          <p:cNvSpPr/>
          <p:nvPr/>
        </p:nvSpPr>
        <p:spPr>
          <a:xfrm>
            <a:off x="10027626" y="5981"/>
            <a:ext cx="21643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[A. Ng, K. Soo, </a:t>
            </a:r>
            <a:r>
              <a:rPr lang="en-CA" sz="1400" i="1" err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Numsense</a:t>
            </a:r>
            <a:r>
              <a:rPr lang="en-CA" sz="1400" i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!</a:t>
            </a:r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]</a:t>
            </a:r>
            <a:endParaRPr lang="en-US" sz="1400">
              <a:solidFill>
                <a:schemeClr val="tx2"/>
              </a:solidFill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8003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7BC78F-5FC0-40E9-9459-CF02CA47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Dimensionality of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F828CB-524D-4D01-87DC-ACC44060E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 data analysis, the </a:t>
            </a:r>
            <a:r>
              <a:rPr lang="en-CA" b="1" dirty="0"/>
              <a:t>dimension</a:t>
            </a:r>
            <a:r>
              <a:rPr lang="en-CA" dirty="0"/>
              <a:t> of the data is the number of variables (or attributes) that are collected in a dataset, represented by the number of columns.</a:t>
            </a:r>
          </a:p>
          <a:p>
            <a:endParaRPr lang="en-CA" sz="500" dirty="0"/>
          </a:p>
          <a:p>
            <a:r>
              <a:rPr lang="en-CA" dirty="0"/>
              <a:t>Here the term dimension is an extension of the use of the term to refer to the size of a vector. </a:t>
            </a:r>
          </a:p>
          <a:p>
            <a:endParaRPr lang="en-CA" sz="500" dirty="0"/>
          </a:p>
          <a:p>
            <a:r>
              <a:rPr lang="en-CA" dirty="0"/>
              <a:t>We can think of the number of variables used to describe each object (row) as a vector describing that object.</a:t>
            </a:r>
          </a:p>
          <a:p>
            <a:endParaRPr lang="en-CA" sz="500" dirty="0"/>
          </a:p>
          <a:p>
            <a:r>
              <a:rPr lang="en-CA" dirty="0"/>
              <a:t>(Note – the term dimension is used differently in business intelligence contexts)</a:t>
            </a:r>
          </a:p>
        </p:txBody>
      </p:sp>
    </p:spTree>
    <p:extLst>
      <p:ext uri="{BB962C8B-B14F-4D97-AF65-F5344CB8AC3E}">
        <p14:creationId xmlns:p14="http://schemas.microsoft.com/office/powerpoint/2010/main" val="300107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1E0513D-8338-6F45-AEB8-2E50A4F7DBB9}"/>
              </a:ext>
            </a:extLst>
          </p:cNvPr>
          <p:cNvSpPr/>
          <p:nvPr/>
        </p:nvSpPr>
        <p:spPr>
          <a:xfrm>
            <a:off x="6905767" y="5682826"/>
            <a:ext cx="5286233" cy="11751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3" t="3442" r="6664" b="10452"/>
          <a:stretch/>
        </p:blipFill>
        <p:spPr>
          <a:xfrm>
            <a:off x="196719" y="180870"/>
            <a:ext cx="6190433" cy="61646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EE4241-B1B9-6547-9906-FF4DFF35A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4588" y="702156"/>
            <a:ext cx="4906219" cy="1013800"/>
          </a:xfrm>
        </p:spPr>
        <p:txBody>
          <a:bodyPr/>
          <a:lstStyle/>
          <a:p>
            <a:r>
              <a:rPr lang="en-US"/>
              <a:t>DIFFERENTIAION (REPRISE)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04588" y="2180496"/>
                <a:ext cx="5073430" cy="4140767"/>
              </a:xfrm>
            </p:spPr>
            <p:txBody>
              <a:bodyPr>
                <a:normAutofit fontScale="92500" lnSpcReduction="2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PC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2"/>
                    </a:solidFill>
                  </a:rPr>
                  <a:t>differentiates vegetables from meats;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PC</m:t>
                        </m:r>
                      </m:e>
                      <m:sub>
                        <m:r>
                          <a:rPr lang="en-CA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2"/>
                    </a:solidFill>
                  </a:rPr>
                  <a:t>differentiates two </a:t>
                </a:r>
                <a:r>
                  <a:rPr lang="en-US" b="1">
                    <a:solidFill>
                      <a:schemeClr val="tx2"/>
                    </a:solidFill>
                  </a:rPr>
                  <a:t>sub-categories</a:t>
                </a:r>
                <a:r>
                  <a:rPr lang="en-US">
                    <a:solidFill>
                      <a:schemeClr val="tx2"/>
                    </a:solidFill>
                  </a:rPr>
                  <a:t> within these:</a:t>
                </a:r>
                <a:endParaRPr lang="en-US" sz="1000">
                  <a:solidFill>
                    <a:schemeClr val="tx2"/>
                  </a:solidFill>
                  <a:ea typeface="Helvetica Light" charset="0"/>
                  <a:cs typeface="Helvetica Light" charset="0"/>
                </a:endParaRPr>
              </a:p>
              <a:p>
                <a:pPr lvl="1"/>
                <a:r>
                  <a:rPr lang="en-US">
                    <a:solidFill>
                      <a:srgbClr val="00B0F0"/>
                    </a:solidFill>
                  </a:rPr>
                  <a:t>Meats</a:t>
                </a:r>
                <a:r>
                  <a:rPr lang="en-US">
                    <a:solidFill>
                      <a:schemeClr val="tx2"/>
                    </a:solidFill>
                  </a:rPr>
                  <a:t> are concentrated on the left (low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PC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>
                    <a:solidFill>
                      <a:schemeClr val="tx2"/>
                    </a:solidFill>
                  </a:rPr>
                  <a:t>values).</a:t>
                </a:r>
              </a:p>
              <a:p>
                <a:pPr lvl="1"/>
                <a:r>
                  <a:rPr lang="en-US">
                    <a:solidFill>
                      <a:srgbClr val="FFC000"/>
                    </a:solidFill>
                  </a:rPr>
                  <a:t>Vegetables</a:t>
                </a:r>
                <a:r>
                  <a:rPr lang="en-US">
                    <a:solidFill>
                      <a:schemeClr val="tx2"/>
                    </a:solidFill>
                  </a:rPr>
                  <a:t> are concentrated on the right (high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PC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>
                    <a:solidFill>
                      <a:schemeClr val="tx2"/>
                    </a:solidFill>
                  </a:rPr>
                  <a:t>values).</a:t>
                </a:r>
              </a:p>
              <a:p>
                <a:pPr lvl="1"/>
                <a:r>
                  <a:rPr lang="en-US">
                    <a:solidFill>
                      <a:srgbClr val="0070C0"/>
                    </a:solidFill>
                  </a:rPr>
                  <a:t>Seafood</a:t>
                </a:r>
                <a:r>
                  <a:rPr lang="en-US">
                    <a:solidFill>
                      <a:schemeClr val="tx2"/>
                    </a:solidFill>
                  </a:rPr>
                  <a:t> have lower </a:t>
                </a:r>
                <a:r>
                  <a:rPr lang="en-US" i="1">
                    <a:solidFill>
                      <a:schemeClr val="tx2"/>
                    </a:solidFill>
                  </a:rPr>
                  <a:t>Fat </a:t>
                </a:r>
                <a:r>
                  <a:rPr lang="en-US">
                    <a:solidFill>
                      <a:schemeClr val="tx2"/>
                    </a:solidFill>
                  </a:rPr>
                  <a:t>content (low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PC</m:t>
                        </m:r>
                      </m:e>
                      <m:sub>
                        <m:r>
                          <a:rPr lang="en-CA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>
                    <a:solidFill>
                      <a:schemeClr val="tx2"/>
                    </a:solidFill>
                  </a:rPr>
                  <a:t>values) and are concentrated at the bottom.</a:t>
                </a:r>
              </a:p>
              <a:p>
                <a:pPr lvl="1"/>
                <a:r>
                  <a:rPr lang="en-US">
                    <a:solidFill>
                      <a:srgbClr val="BE462B"/>
                    </a:solidFill>
                  </a:rPr>
                  <a:t>Non-leafy veggies </a:t>
                </a:r>
                <a:r>
                  <a:rPr lang="en-US">
                    <a:solidFill>
                      <a:schemeClr val="tx2"/>
                    </a:solidFill>
                  </a:rPr>
                  <a:t>have lower </a:t>
                </a:r>
                <a:r>
                  <a:rPr lang="en-US" i="1">
                    <a:solidFill>
                      <a:schemeClr val="tx2"/>
                    </a:solidFill>
                  </a:rPr>
                  <a:t>Vitamin C</a:t>
                </a:r>
                <a:r>
                  <a:rPr lang="en-US">
                    <a:solidFill>
                      <a:schemeClr val="tx2"/>
                    </a:solidFill>
                  </a:rPr>
                  <a:t> content (low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PC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Light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2"/>
                    </a:solidFill>
                  </a:rPr>
                  <a:t> values) and are also bunched at the bottom.</a:t>
                </a:r>
                <a:endParaRPr lang="en-CA">
                  <a:solidFill>
                    <a:schemeClr val="tx2"/>
                  </a:solidFill>
                  <a:ea typeface="Helvetica Light" charset="0"/>
                  <a:cs typeface="Helvetica Light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04588" y="2180496"/>
                <a:ext cx="5073430" cy="4140767"/>
              </a:xfrm>
              <a:blipFill>
                <a:blip r:embed="rId3"/>
                <a:stretch>
                  <a:fillRect l="-1754" r="-1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5775061" y="5897619"/>
                <a:ext cx="61209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Helvetica Light" charset="0"/>
                              <a:cs typeface="Helvetica Light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CA">
                              <a:solidFill>
                                <a:schemeClr val="tx2"/>
                              </a:solidFill>
                              <a:latin typeface="Cambria Math" charset="0"/>
                              <a:ea typeface="Helvetica Light" charset="0"/>
                              <a:cs typeface="Helvetica Light" charset="0"/>
                            </a:rPr>
                            <m:t>PC</m:t>
                          </m:r>
                        </m:e>
                        <m:sub>
                          <m:r>
                            <a:rPr lang="en-CA" i="1">
                              <a:solidFill>
                                <a:schemeClr val="tx2"/>
                              </a:solidFill>
                              <a:latin typeface="Cambria Math" charset="0"/>
                              <a:ea typeface="Helvetica Light" charset="0"/>
                              <a:cs typeface="Helvetica Light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5061" y="5897619"/>
                <a:ext cx="612091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 rot="16200000">
                <a:off x="-158432" y="246394"/>
                <a:ext cx="61741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Helvetica Light" charset="0"/>
                              <a:cs typeface="Helvetica Light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CA">
                              <a:solidFill>
                                <a:schemeClr val="tx2"/>
                              </a:solidFill>
                              <a:latin typeface="Cambria Math" charset="0"/>
                              <a:ea typeface="Helvetica Light" charset="0"/>
                              <a:cs typeface="Helvetica Light" charset="0"/>
                            </a:rPr>
                            <m:t>PC</m:t>
                          </m:r>
                        </m:e>
                        <m:sub>
                          <m:r>
                            <a:rPr lang="en-CA" b="0" i="1" smtClean="0">
                              <a:solidFill>
                                <a:schemeClr val="tx2"/>
                              </a:solidFill>
                              <a:latin typeface="Cambria Math" charset="0"/>
                              <a:ea typeface="Helvetica Light" charset="0"/>
                              <a:cs typeface="Helvetica Light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158432" y="246394"/>
                <a:ext cx="617412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360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PCA in 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/>
                  <a:t>PCA attempts to fit a 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𝑝</m:t>
                    </m:r>
                  </m:oMath>
                </a14:m>
                <a:r>
                  <a:rPr lang="en-US" b="1"/>
                  <a:t>-ellipsoid</a:t>
                </a:r>
                <a:r>
                  <a:rPr lang="en-US"/>
                  <a:t> to centered and scaled* data. Ellipsoid axes represent the principal components of the data. Small axes are components along which the variance is “small”; removing these component leads to a “small” loss of information. </a:t>
                </a:r>
              </a:p>
              <a:p>
                <a:endParaRPr lang="en-US" sz="500"/>
              </a:p>
              <a:p>
                <a:r>
                  <a:rPr lang="en-US" b="1"/>
                  <a:t>Procedure: </a:t>
                </a:r>
              </a:p>
              <a:p>
                <a:pPr marL="1200150" lvl="1" indent="-514350">
                  <a:buAutoNum type="arabicPeriod"/>
                </a:pPr>
                <a:r>
                  <a:rPr lang="en-US"/>
                  <a:t>Centre and scale the data: matrix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𝑿</m:t>
                    </m:r>
                  </m:oMath>
                </a14:m>
                <a:endParaRPr lang="en-US" b="1"/>
              </a:p>
              <a:p>
                <a:pPr marL="1200150" lvl="1" indent="-514350">
                  <a:buAutoNum type="arabicPeriod"/>
                </a:pPr>
                <a:r>
                  <a:rPr lang="en-US"/>
                  <a:t>Compute the data’s covariance matrix 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𝑲</m:t>
                    </m:r>
                    <m:r>
                      <a:rPr lang="en-CA" b="0" i="1" smtClean="0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CA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1" i="1" smtClean="0">
                            <a:latin typeface="Cambria Math" charset="0"/>
                          </a:rPr>
                          <m:t>𝑿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CA" b="1" i="1" smtClean="0">
                        <a:latin typeface="Cambria Math" charset="0"/>
                      </a:rPr>
                      <m:t>𝑿</m:t>
                    </m:r>
                  </m:oMath>
                </a14:m>
                <a:endParaRPr lang="en-US" b="1"/>
              </a:p>
              <a:p>
                <a:pPr marL="1200150" lvl="1" indent="-514350">
                  <a:buAutoNum type="arabicPeriod"/>
                </a:pPr>
                <a:r>
                  <a:rPr lang="en-US"/>
                  <a:t>Compute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𝑲</m:t>
                    </m:r>
                  </m:oMath>
                </a14:m>
                <a:r>
                  <a:rPr lang="en-US"/>
                  <a:t>’s eigenvalues </a:t>
                </a:r>
                <a14:m>
                  <m:oMath xmlns:m="http://schemas.openxmlformats.org/officeDocument/2006/math">
                    <m:r>
                      <a:rPr lang="el-GR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𝚲</m:t>
                    </m:r>
                  </m:oMath>
                </a14:m>
                <a:r>
                  <a:rPr lang="en-US"/>
                  <a:t> and orthonormal eigenvector matrix </a:t>
                </a:r>
                <a14:m>
                  <m:oMath xmlns:m="http://schemas.openxmlformats.org/officeDocument/2006/math">
                    <m:r>
                      <a:rPr lang="en-CA" b="1" i="1" smtClean="0">
                        <a:latin typeface="Cambria Math" charset="0"/>
                      </a:rPr>
                      <m:t>𝑾</m:t>
                    </m:r>
                  </m:oMath>
                </a14:m>
                <a:endParaRPr lang="en-US" b="1" i="1"/>
              </a:p>
              <a:p>
                <a:pPr marL="1200150" lvl="1" indent="-514350">
                  <a:buFont typeface="Wingdings" panose="05000000000000000000" pitchFamily="2" charset="2"/>
                  <a:buAutoNum type="arabicPeriod"/>
                </a:pPr>
                <a:r>
                  <a:rPr lang="en-US"/>
                  <a:t>Each eigenvector </a:t>
                </a:r>
                <a14:m>
                  <m:oMath xmlns:m="http://schemas.openxmlformats.org/officeDocument/2006/math">
                    <m:r>
                      <a:rPr lang="en-CA" b="1" i="1" smtClean="0">
                        <a:latin typeface="Cambria Math" charset="0"/>
                      </a:rPr>
                      <m:t>𝒘</m:t>
                    </m:r>
                  </m:oMath>
                </a14:m>
                <a:r>
                  <a:rPr lang="en-US"/>
                  <a:t> represents an axis, whose variance is given by the associated eigenvalue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𝝀</m:t>
                    </m:r>
                  </m:oMath>
                </a14:m>
                <a:endParaRPr lang="en-CA" b="1">
                  <a:ea typeface="Helvetica Light" charset="0"/>
                  <a:cs typeface="Helvetica Light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 b="-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469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PCA in 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lvl="1" indent="0" algn="just">
                  <a:spcBef>
                    <a:spcPts val="1000"/>
                  </a:spcBef>
                  <a:buNone/>
                </a:pPr>
                <a:r>
                  <a:rPr lang="en-US" sz="2400"/>
                  <a:t>The eigenvectors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US" sz="2400"/>
                  <a:t> are also called the </a:t>
                </a:r>
                <a:r>
                  <a:rPr lang="en-US" sz="2400" b="1"/>
                  <a:t>loadings</a:t>
                </a:r>
                <a:r>
                  <a:rPr lang="en-US" sz="2400"/>
                  <a:t>.</a:t>
                </a:r>
                <a:r>
                  <a:rPr lang="en-US" sz="2800"/>
                  <a:t> </a:t>
                </a:r>
              </a:p>
              <a:p>
                <a:pPr marL="0" lvl="1" indent="0" algn="just">
                  <a:spcBef>
                    <a:spcPts val="1000"/>
                  </a:spcBef>
                  <a:buNone/>
                </a:pPr>
                <a:endParaRPr lang="en-US" sz="100"/>
              </a:p>
              <a:p>
                <a:pPr marL="0" lvl="1" indent="0" algn="just">
                  <a:spcBef>
                    <a:spcPts val="1000"/>
                  </a:spcBef>
                  <a:buNone/>
                </a:pPr>
                <a:r>
                  <a:rPr lang="en-US" sz="2400"/>
                  <a:t>Typically, the eigenvalues are ordered in </a:t>
                </a:r>
                <a:r>
                  <a:rPr lang="en-US" sz="2400" b="1"/>
                  <a:t>decreasing</a:t>
                </a:r>
                <a:r>
                  <a:rPr lang="en-US" sz="2400"/>
                  <a:t> sequence, so that the first loading corresponds to the largest axis. </a:t>
                </a:r>
              </a:p>
              <a:p>
                <a:pPr marL="0" lvl="1" indent="0" algn="just">
                  <a:spcBef>
                    <a:spcPts val="1000"/>
                  </a:spcBef>
                  <a:buNone/>
                </a:pPr>
                <a:endParaRPr lang="en-US" sz="100" b="1" i="1"/>
              </a:p>
              <a:p>
                <a:pPr marL="0" lvl="1" indent="0" algn="just">
                  <a:spcBef>
                    <a:spcPts val="1000"/>
                  </a:spcBef>
                  <a:buNone/>
                </a:pPr>
                <a14:m>
                  <m:oMath xmlns:m="http://schemas.openxmlformats.org/officeDocument/2006/math">
                    <m:r>
                      <a:rPr lang="en-US" sz="2400" b="1" i="1">
                        <a:latin typeface="Cambria Math" charset="0"/>
                      </a:rPr>
                      <m:t>𝑲</m:t>
                    </m:r>
                  </m:oMath>
                </a14:m>
                <a:r>
                  <a:rPr lang="en-US" sz="2400"/>
                  <a:t> positive semi-definite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</m:oMath>
                </a14:m>
                <a:r>
                  <a:rPr lang="en-US" sz="2400"/>
                  <a:t> eigenvalues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𝜆</m:t>
                    </m:r>
                    <m:r>
                      <a:rPr lang="en-CA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p>
                      <m:sSupPr>
                        <m:ctrlPr>
                          <a:rPr lang="en-CA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CA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e>
                      <m:sup>
                        <m:r>
                          <a:rPr lang="en-CA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/>
                  <a:t> are positive;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</a:rPr>
                      <m:t>𝑠</m:t>
                    </m:r>
                  </m:oMath>
                </a14:m>
                <a:r>
                  <a:rPr lang="en-US" sz="2400"/>
                  <a:t> is a singular value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charset="0"/>
                      </a:rPr>
                      <m:t>𝑿</m:t>
                    </m:r>
                  </m:oMath>
                </a14:m>
                <a:r>
                  <a:rPr lang="en-US" sz="2400"/>
                  <a:t> (i.e. a diagonal entry of </a:t>
                </a:r>
                <a14:m>
                  <m:oMath xmlns:m="http://schemas.openxmlformats.org/officeDocument/2006/math">
                    <m:r>
                      <a:rPr lang="el-GR" sz="2400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𝚺</m:t>
                    </m:r>
                  </m:oMath>
                </a14:m>
                <a:r>
                  <a:rPr lang="en-US" sz="2400"/>
                  <a:t> in the </a:t>
                </a:r>
                <a:r>
                  <a:rPr lang="en-US" sz="2400" b="1"/>
                  <a:t>singular value decomposition</a:t>
                </a:r>
                <a:r>
                  <a:rPr lang="en-US" sz="2400"/>
                  <a:t>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charset="0"/>
                      </a:rPr>
                      <m:t>𝑿</m:t>
                    </m:r>
                    <m:r>
                      <a:rPr lang="en-CA" sz="2400" b="1" i="1" smtClean="0">
                        <a:latin typeface="Cambria Math" charset="0"/>
                      </a:rPr>
                      <m:t>=</m:t>
                    </m:r>
                    <m:r>
                      <a:rPr lang="en-CA" sz="2400" b="1" i="1" smtClean="0">
                        <a:latin typeface="Cambria Math" charset="0"/>
                      </a:rPr>
                      <m:t>𝑼</m:t>
                    </m:r>
                    <m:r>
                      <a:rPr lang="el-GR" sz="2400" b="1">
                        <a:latin typeface="Cambria Math" charset="0"/>
                        <a:ea typeface="Cambria Math" charset="0"/>
                        <a:cs typeface="Cambria Math" charset="0"/>
                      </a:rPr>
                      <m:t>𝚺</m:t>
                    </m:r>
                    <m:sSup>
                      <m:sSupPr>
                        <m:ctrlPr>
                          <a:rPr lang="el-GR" sz="2400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CA" sz="2400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𝑾</m:t>
                        </m:r>
                      </m:e>
                      <m:sup>
                        <m:r>
                          <a:rPr lang="en-CA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sz="2400"/>
                  <a:t>).</a:t>
                </a:r>
              </a:p>
              <a:p>
                <a:pPr marL="0" lvl="1" indent="0" algn="just">
                  <a:spcBef>
                    <a:spcPts val="1000"/>
                  </a:spcBef>
                  <a:buNone/>
                </a:pPr>
                <a:endParaRPr lang="en-US" sz="100"/>
              </a:p>
              <a:p>
                <a:pPr marL="0" lvl="1" indent="0" algn="just">
                  <a:spcBef>
                    <a:spcPts val="1000"/>
                  </a:spcBef>
                  <a:buNone/>
                </a:pPr>
                <a:r>
                  <a:rPr lang="en-CA" sz="2400"/>
                  <a:t>The PCA decomposition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charset="0"/>
                      </a:rPr>
                      <m:t>𝑿</m:t>
                    </m:r>
                  </m:oMath>
                </a14:m>
                <a:r>
                  <a:rPr lang="en-US" sz="2400"/>
                  <a:t> is </a:t>
                </a:r>
                <a14:m>
                  <m:oMath xmlns:m="http://schemas.openxmlformats.org/officeDocument/2006/math">
                    <m:r>
                      <a:rPr lang="en-CA" sz="2400" b="1" i="1">
                        <a:latin typeface="Cambria Math" charset="0"/>
                      </a:rPr>
                      <m:t>𝑻</m:t>
                    </m:r>
                    <m:r>
                      <a:rPr lang="en-CA" sz="2400" b="1" i="1">
                        <a:latin typeface="Cambria Math" charset="0"/>
                      </a:rPr>
                      <m:t>=</m:t>
                    </m:r>
                    <m:r>
                      <a:rPr lang="en-US" sz="2400" b="1" i="1">
                        <a:latin typeface="Cambria Math" charset="0"/>
                      </a:rPr>
                      <m:t>𝑿</m:t>
                    </m:r>
                    <m:r>
                      <a:rPr lang="en-CA" sz="2400" b="1" i="1">
                        <a:latin typeface="Cambria Math" charset="0"/>
                      </a:rPr>
                      <m:t>𝑾</m:t>
                    </m:r>
                    <m:r>
                      <a:rPr lang="en-CA" sz="2400" b="1" i="1" smtClean="0">
                        <a:latin typeface="Cambria Math" charset="0"/>
                      </a:rPr>
                      <m:t>=</m:t>
                    </m:r>
                    <m:r>
                      <a:rPr lang="en-CA" sz="2400" b="1" i="1">
                        <a:latin typeface="Cambria Math" charset="0"/>
                      </a:rPr>
                      <m:t>𝑼</m:t>
                    </m:r>
                    <m:r>
                      <a:rPr lang="el-GR" sz="2400" b="1">
                        <a:latin typeface="Cambria Math" charset="0"/>
                        <a:ea typeface="Cambria Math" charset="0"/>
                        <a:cs typeface="Cambria Math" charset="0"/>
                      </a:rPr>
                      <m:t>𝚺</m:t>
                    </m:r>
                  </m:oMath>
                </a14:m>
                <a:r>
                  <a:rPr lang="en-US" sz="2400"/>
                  <a:t>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6654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PCA in 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81192" y="2180496"/>
                <a:ext cx="11183178" cy="4140767"/>
              </a:xfrm>
            </p:spPr>
            <p:txBody>
              <a:bodyPr/>
              <a:lstStyle/>
              <a:p>
                <a:pPr lvl="0" algn="just"/>
                <a:r>
                  <a:rPr lang="en-CA"/>
                  <a:t>The link between the PCs and the eigenvectors can be made explicit: </a:t>
                </a:r>
                <a:endParaRPr lang="en-CA" b="1"/>
              </a:p>
              <a:p>
                <a:pPr lvl="1" algn="just"/>
                <a:r>
                  <a:rPr lang="en-CA"/>
                  <a:t>the </a:t>
                </a:r>
                <a:r>
                  <a:rPr lang="en-CA" b="1"/>
                  <a:t>first</a:t>
                </a:r>
                <a:r>
                  <a:rPr lang="en-CA"/>
                  <a:t> principal component is the loading which maximizes the variance of the first column of </a:t>
                </a:r>
                <a14:m>
                  <m:oMath xmlns:m="http://schemas.openxmlformats.org/officeDocument/2006/math">
                    <m:r>
                      <a:rPr lang="en-CA" b="1" i="1" smtClean="0">
                        <a:latin typeface="Cambria Math" charset="0"/>
                      </a:rPr>
                      <m:t>𝑻</m:t>
                    </m:r>
                  </m:oMath>
                </a14:m>
                <a:endParaRPr lang="en-CA"/>
              </a:p>
              <a:p>
                <a:pPr lvl="1" algn="just"/>
                <a:endParaRPr lang="en-CA" sz="100"/>
              </a:p>
              <a:p>
                <a:pPr marL="45720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1</m:t>
                              </m:r>
                            </m:sup>
                          </m:sSup>
                          <m:r>
                            <a:rPr lang="en-CA" i="1">
                              <a:latin typeface="Cambria Math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CA">
                              <a:latin typeface="Cambria Math" charset="0"/>
                            </a:rPr>
                            <m:t>arg</m:t>
                          </m:r>
                          <m:r>
                            <a:rPr lang="en-CA" i="1">
                              <a:latin typeface="Cambria Math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CA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e>
                        <m:sub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1" i="1">
                                  <a:latin typeface="Cambria Math" charset="0"/>
                                </a:rPr>
                                <m:t>𝒘</m:t>
                              </m:r>
                            </m:e>
                          </m:d>
                          <m:r>
                            <a:rPr lang="en-CA" i="1">
                              <a:latin typeface="Cambria Math" charset="0"/>
                            </a:rPr>
                            <m:t>=1</m:t>
                          </m:r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CA"/>
                            <m:t>Var</m:t>
                          </m:r>
                          <m:d>
                            <m:d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mr-I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A" b="1" i="1">
                                      <a:latin typeface="Cambria Math" charset="0"/>
                                    </a:rPr>
                                    <m:t>𝒕</m:t>
                                  </m:r>
                                </m:e>
                                <m:sup>
                                  <m:r>
                                    <a:rPr lang="en-CA" i="1">
                                      <a:latin typeface="Cambria Math" charset="0"/>
                                    </a:rPr>
                                    <m:t>1</m:t>
                                  </m:r>
                                </m:sup>
                              </m:sSup>
                            </m:e>
                          </m:d>
                        </m:e>
                      </m:d>
                    </m:oMath>
                  </m:oMathPara>
                </a14:m>
                <a:endParaRPr lang="en-US"/>
              </a:p>
              <a:p>
                <a:pPr marL="457200" lvl="1" indent="0" algn="ctr">
                  <a:buNone/>
                </a:pPr>
                <a:endParaRPr lang="en-US" sz="100"/>
              </a:p>
              <a:p>
                <a:pPr lvl="1" algn="just"/>
                <a:r>
                  <a:rPr lang="en-CA"/>
                  <a:t>but </a:t>
                </a:r>
                <a14:m>
                  <m:oMath xmlns:m="http://schemas.openxmlformats.org/officeDocument/2006/math">
                    <m:r>
                      <a:rPr lang="en-CA" b="1" i="1" smtClean="0">
                        <a:latin typeface="Cambria Math" charset="0"/>
                      </a:rPr>
                      <m:t>𝑻</m:t>
                    </m:r>
                  </m:oMath>
                </a14:m>
                <a:r>
                  <a:rPr lang="en-CA" b="1"/>
                  <a:t> </a:t>
                </a:r>
                <a:r>
                  <a:rPr lang="en-CA"/>
                  <a:t>is centered</a:t>
                </a:r>
                <a:r>
                  <a:rPr lang="en-CA" b="1"/>
                  <a:t> </a:t>
                </a:r>
                <a:r>
                  <a:rPr lang="en-CA"/>
                  <a:t>so the variance is simply</a:t>
                </a:r>
              </a:p>
              <a:p>
                <a:pPr lvl="1" algn="just"/>
                <a:endParaRPr lang="en-CA" sz="100"/>
              </a:p>
              <a:p>
                <a:pPr marL="45720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1</m:t>
                              </m:r>
                            </m:sup>
                          </m:sSup>
                          <m:r>
                            <a:rPr lang="en-CA" i="1">
                              <a:latin typeface="Cambria Math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CA">
                              <a:latin typeface="Cambria Math" charset="0"/>
                            </a:rPr>
                            <m:t>arg</m:t>
                          </m:r>
                          <m:r>
                            <a:rPr lang="en-CA" i="1">
                              <a:latin typeface="Cambria Math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CA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e>
                        <m:sub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1" i="1">
                                  <a:latin typeface="Cambria Math" charset="0"/>
                                </a:rPr>
                                <m:t>𝒘</m:t>
                              </m:r>
                            </m:e>
                          </m:d>
                          <m:r>
                            <a:rPr lang="en-CA" i="1">
                              <a:latin typeface="Cambria Math" charset="0"/>
                            </a:rPr>
                            <m:t>=1</m:t>
                          </m:r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CA" i="1">
                                  <a:latin typeface="Cambria Math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CA" i="1">
                                  <a:latin typeface="Cambria Math" charset="0"/>
                                </a:rPr>
                                <m:t>1,1</m:t>
                              </m:r>
                            </m:sub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CA" i="1">
                              <a:latin typeface="Cambria Math" charset="0"/>
                            </a:rPr>
                            <m:t>+</m:t>
                          </m:r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⋯+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CA" i="1">
                                  <a:latin typeface="Cambria Math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CA" i="1">
                                  <a:latin typeface="Cambria Math" charset="0"/>
                                </a:rPr>
                                <m:t>1,</m:t>
                              </m:r>
                              <m:r>
                                <a:rPr lang="en-CA" i="1">
                                  <a:latin typeface="Cambria Math" charset="0"/>
                                </a:rPr>
                                <m:t>𝑁</m:t>
                              </m:r>
                            </m:sub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/>
              </a:p>
              <a:p>
                <a:pPr marL="457200" lvl="1" indent="0" algn="ctr">
                  <a:buNone/>
                </a:pPr>
                <a:endParaRPr lang="en-US" sz="100"/>
              </a:p>
              <a:p>
                <a:pPr lvl="1" algn="just"/>
                <a:r>
                  <a:rPr lang="en-CA"/>
                  <a:t>using the PC decomposition of </a:t>
                </a:r>
                <a14:m>
                  <m:oMath xmlns:m="http://schemas.openxmlformats.org/officeDocument/2006/math">
                    <m:r>
                      <a:rPr lang="en-CA" b="1" i="1" smtClean="0">
                        <a:latin typeface="Cambria Math" charset="0"/>
                      </a:rPr>
                      <m:t>𝑿</m:t>
                    </m:r>
                  </m:oMath>
                </a14:m>
                <a:r>
                  <a:rPr lang="en-CA"/>
                  <a:t>, this becomes</a:t>
                </a:r>
              </a:p>
              <a:p>
                <a:pPr lvl="1" algn="just"/>
                <a:endParaRPr lang="en-CA" sz="100"/>
              </a:p>
              <a:p>
                <a:pPr marL="45720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1</m:t>
                              </m:r>
                            </m:sup>
                          </m:sSup>
                          <m:r>
                            <a:rPr lang="en-CA" i="1">
                              <a:latin typeface="Cambria Math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CA">
                              <a:latin typeface="Cambria Math" charset="0"/>
                            </a:rPr>
                            <m:t>arg</m:t>
                          </m:r>
                          <m:r>
                            <a:rPr lang="en-CA" i="1">
                              <a:latin typeface="Cambria Math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CA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e>
                        <m:sub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1" i="1">
                                  <a:latin typeface="Cambria Math" charset="0"/>
                                </a:rPr>
                                <m:t>𝒘</m:t>
                              </m:r>
                            </m:e>
                          </m:d>
                          <m:r>
                            <a:rPr lang="en-CA" i="1">
                              <a:latin typeface="Cambria Math" charset="0"/>
                            </a:rPr>
                            <m:t>=1</m:t>
                          </m:r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hr-H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A" b="1" i="1" smtClean="0">
                                          <a:latin typeface="Cambria Math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CA" b="1" i="1" smtClean="0">
                                      <a:latin typeface="Cambria Math" charset="0"/>
                                    </a:rPr>
                                    <m:t>𝒘</m:t>
                                  </m:r>
                                </m:e>
                              </m:d>
                            </m:e>
                            <m:sup>
                              <m:r>
                                <a:rPr lang="en-CA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CA" i="1">
                              <a:latin typeface="Cambria Math" charset="0"/>
                            </a:rPr>
                            <m:t>+</m:t>
                          </m:r>
                          <m:r>
                            <a:rPr lang="en-CA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⋯+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hr-H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A" b="1" i="1">
                                          <a:latin typeface="Cambria Math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𝑁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CA" b="1" i="1">
                                      <a:latin typeface="Cambria Math" charset="0"/>
                                    </a:rPr>
                                    <m:t>𝒘</m:t>
                                  </m:r>
                                </m:e>
                              </m:d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CA">
                              <a:latin typeface="Cambria Math" charset="0"/>
                            </a:rPr>
                            <m:t>arg</m:t>
                          </m:r>
                          <m:r>
                            <a:rPr lang="en-CA" i="1">
                              <a:latin typeface="Cambria Math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CA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e>
                        <m:sub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1" i="1">
                                  <a:latin typeface="Cambria Math" charset="0"/>
                                </a:rPr>
                                <m:t>𝒘</m:t>
                              </m:r>
                            </m:e>
                          </m:d>
                          <m:r>
                            <a:rPr lang="en-CA" i="1">
                              <a:latin typeface="Cambria Math" charset="0"/>
                            </a:rPr>
                            <m:t>=1</m:t>
                          </m:r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A" b="1" i="1">
                                      <a:latin typeface="Cambria Math" charset="0"/>
                                    </a:rPr>
                                    <m:t>𝑿𝒘</m:t>
                                  </m:r>
                                </m:e>
                              </m:d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180496"/>
                <a:ext cx="11183178" cy="4140767"/>
              </a:xfrm>
              <a:blipFill>
                <a:blip r:embed="rId2"/>
                <a:stretch>
                  <a:fillRect l="-7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153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PCA in 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lvl="1" algn="just"/>
                <a:r>
                  <a:rPr lang="en-CA"/>
                  <a:t>which by definition of the norm is </a:t>
                </a:r>
                <a:r>
                  <a:rPr lang="en-CA" sz="10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1" i="1">
                                <a:latin typeface="Cambria Math" charset="0"/>
                              </a:rPr>
                              <m:t>𝒘</m:t>
                            </m:r>
                          </m:e>
                          <m:sup>
                            <m:r>
                              <a:rPr lang="en-CA" i="1">
                                <a:latin typeface="Cambria Math" charset="0"/>
                              </a:rPr>
                              <m:t>1</m:t>
                            </m:r>
                          </m:sup>
                        </m:sSup>
                        <m:r>
                          <a:rPr lang="en-CA" i="1">
                            <a:latin typeface="Cambria Math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charset="0"/>
                          </a:rPr>
                          <m:t>arg</m:t>
                        </m:r>
                        <m:r>
                          <a:rPr lang="en-CA" i="1">
                            <a:latin typeface="Cambria Math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CA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max</m:t>
                        </m:r>
                      </m:e>
                      <m:sub>
                        <m:d>
                          <m:dPr>
                            <m:begChr m:val="‖"/>
                            <m:endChr m:val="‖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b="1" i="1">
                                <a:latin typeface="Cambria Math" charset="0"/>
                              </a:rPr>
                              <m:t>𝒘</m:t>
                            </m:r>
                          </m:e>
                        </m:d>
                        <m:r>
                          <a:rPr lang="en-CA" i="1">
                            <a:latin typeface="Cambria Math" charset="0"/>
                          </a:rPr>
                          <m:t>=1</m:t>
                        </m:r>
                      </m:sub>
                    </m:sSub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1" i="1" smtClean="0">
                                <a:latin typeface="Cambria Math" charset="0"/>
                              </a:rPr>
                              <m:t>𝒘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CA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1" i="1" smtClean="0">
                                <a:latin typeface="Cambria Math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b="1" i="1">
                            <a:latin typeface="Cambria Math" charset="0"/>
                          </a:rPr>
                          <m:t>𝑿𝒘</m:t>
                        </m:r>
                      </m:e>
                    </m:d>
                  </m:oMath>
                </a14:m>
                <a:endParaRPr lang="en-US"/>
              </a:p>
              <a:p>
                <a:pPr marL="457200" lvl="1" indent="0" algn="ctr">
                  <a:buNone/>
                </a:pPr>
                <a:endParaRPr lang="en-US" sz="100"/>
              </a:p>
              <a:p>
                <a:pPr lvl="1" algn="just"/>
                <a:r>
                  <a:rPr lang="en-CA"/>
                  <a:t>since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1" i="1">
                            <a:latin typeface="Cambria Math" charset="0"/>
                          </a:rPr>
                          <m:t>𝒘</m:t>
                        </m:r>
                      </m:e>
                    </m:d>
                    <m:r>
                      <a:rPr lang="en-CA" i="1">
                        <a:latin typeface="Cambria Math" charset="0"/>
                      </a:rPr>
                      <m:t>=1</m:t>
                    </m:r>
                  </m:oMath>
                </a14:m>
                <a:r>
                  <a:rPr lang="en-CA"/>
                  <a:t>, the loading also satisfies</a:t>
                </a:r>
              </a:p>
              <a:p>
                <a:pPr lvl="1" algn="just"/>
                <a:endParaRPr lang="en-CA" sz="100"/>
              </a:p>
              <a:p>
                <a:pPr marL="45720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  <m:r>
                            <a:rPr lang="en-CA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CA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</m:t>
                          </m:r>
                          <m:r>
                            <a:rPr lang="en-CA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CA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e>
                        <m:sub>
                          <m:d>
                            <m:dPr>
                              <m:begChr m:val="‖"/>
                              <m:endChr m:val="‖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  <m:r>
                            <a:rPr lang="en-CA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A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  <m:sup>
                                  <m:r>
                                    <a:rPr lang="en-CA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A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  <m:sup>
                                  <m:r>
                                    <a:rPr lang="en-CA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CA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𝑿𝒘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A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  <m:sup>
                                  <m:r>
                                    <a:rPr lang="en-CA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CA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𝒘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 algn="ctr">
                  <a:buNone/>
                </a:pPr>
                <a:endParaRPr lang="en-US" sz="100"/>
              </a:p>
              <a:p>
                <a:pPr lvl="1" algn="just"/>
                <a:r>
                  <a:rPr lang="en-CA"/>
                  <a:t>using Lagrange multipliers, it can be shown that the critical points of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1" i="1">
                                <a:latin typeface="Cambria Math" charset="0"/>
                              </a:rPr>
                              <m:t>𝒘</m:t>
                            </m:r>
                          </m:e>
                          <m:sup>
                            <m:r>
                              <a:rPr lang="en-CA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CA" b="1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1" i="1">
                                <a:latin typeface="Cambria Math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en-CA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b="1" i="1">
                            <a:latin typeface="Cambria Math" charset="0"/>
                          </a:rPr>
                          <m:t>𝑿𝒘</m:t>
                        </m:r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1" i="1">
                                <a:latin typeface="Cambria Math" charset="0"/>
                              </a:rPr>
                              <m:t>𝒘</m:t>
                            </m:r>
                          </m:e>
                          <m:sup>
                            <m:r>
                              <a:rPr lang="en-CA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b="1" i="1">
                            <a:latin typeface="Cambria Math" charset="0"/>
                          </a:rPr>
                          <m:t>𝒘</m:t>
                        </m:r>
                      </m:den>
                    </m:f>
                    <m:r>
                      <a:rPr lang="en-CA" b="1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CA"/>
                  <a:t> are exactly the eigenvectors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1" i="1" smtClean="0">
                            <a:latin typeface="Cambria Math" charset="0"/>
                          </a:rPr>
                          <m:t>𝑲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CA" b="1" i="1">
                            <a:latin typeface="Cambria Math" charset="0"/>
                          </a:rPr>
                          <m:t>𝑿</m:t>
                        </m:r>
                      </m:e>
                      <m:sup>
                        <m:r>
                          <a:rPr lang="en-CA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CA" b="1" i="1">
                        <a:latin typeface="Cambria Math" charset="0"/>
                      </a:rPr>
                      <m:t>𝑿</m:t>
                    </m:r>
                  </m:oMath>
                </a14:m>
                <a:r>
                  <a:rPr lang="en-CA"/>
                  <a:t> (of which there are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𝑝</m:t>
                    </m:r>
                  </m:oMath>
                </a14:m>
                <a:r>
                  <a:rPr lang="en-CA"/>
                  <a:t>)</a:t>
                </a:r>
              </a:p>
              <a:p>
                <a:pPr lvl="1" algn="just"/>
                <a:endParaRPr lang="en-CA" sz="100"/>
              </a:p>
              <a:p>
                <a:pPr lvl="1" algn="just"/>
                <a:r>
                  <a:rPr lang="en-CA"/>
                  <a:t>if </a:t>
                </a:r>
                <a14:m>
                  <m:oMath xmlns:m="http://schemas.openxmlformats.org/officeDocument/2006/math">
                    <m:r>
                      <a:rPr lang="en-CA" b="1" i="1">
                        <a:latin typeface="Cambria Math" charset="0"/>
                      </a:rPr>
                      <m:t>𝒘</m:t>
                    </m:r>
                  </m:oMath>
                </a14:m>
                <a:r>
                  <a:rPr lang="en-US"/>
                  <a:t> (unit)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𝜆</m:t>
                    </m:r>
                  </m:oMath>
                </a14:m>
                <a:r>
                  <a:rPr lang="en-US"/>
                  <a:t>*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  <m:r>
                      <a:rPr lang="en-US" i="1" smtClean="0">
                        <a:latin typeface="Cambria Math" charset="0"/>
                      </a:rPr>
                      <m:t>0</m:t>
                    </m:r>
                  </m:oMath>
                </a14:m>
                <a:r>
                  <a:rPr lang="en-US"/>
                  <a:t> are such that </a:t>
                </a:r>
                <a14:m>
                  <m:oMath xmlns:m="http://schemas.openxmlformats.org/officeDocument/2006/math">
                    <m:r>
                      <a:rPr lang="en-CA" b="1" i="1">
                        <a:latin typeface="Cambria Math" charset="0"/>
                      </a:rPr>
                      <m:t>𝑲𝒘</m:t>
                    </m:r>
                  </m:oMath>
                </a14:m>
                <a:r>
                  <a:rPr lang="en-US"/>
                  <a:t>=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𝜆</m:t>
                    </m:r>
                    <m:r>
                      <a:rPr lang="en-CA" b="1" i="1">
                        <a:latin typeface="Cambria Math" charset="0"/>
                      </a:rPr>
                      <m:t>𝒘</m:t>
                    </m:r>
                  </m:oMath>
                </a14:m>
                <a:r>
                  <a:rPr lang="en-US"/>
                  <a:t>, then </a:t>
                </a:r>
              </a:p>
              <a:p>
                <a:pPr lvl="1" algn="just"/>
                <a:endParaRPr lang="en-CA" sz="100" i="1"/>
              </a:p>
              <a:p>
                <a:pPr marL="457200" lvl="1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 smtClean="0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CA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>
                                  <a:latin typeface="Cambria Math" charset="0"/>
                                </a:rPr>
                                <m:t>𝑿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1" i="1">
                              <a:latin typeface="Cambria Math" charset="0"/>
                            </a:rPr>
                            <m:t>𝑿</m:t>
                          </m:r>
                          <m:r>
                            <a:rPr lang="en-CA" b="1" i="1" smtClean="0">
                              <a:latin typeface="Cambria Math" charset="0"/>
                            </a:rPr>
                            <m:t>𝒘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 smtClean="0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1" i="1" smtClean="0">
                              <a:latin typeface="Cambria Math" charset="0"/>
                            </a:rPr>
                            <m:t>𝒘</m:t>
                          </m:r>
                        </m:den>
                      </m:f>
                      <m:r>
                        <a:rPr lang="en-CA" b="1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 smtClean="0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1" i="1" smtClean="0">
                              <a:latin typeface="Cambria Math" charset="0"/>
                            </a:rPr>
                            <m:t>𝑲𝒘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 smtClean="0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1" i="1" smtClean="0">
                              <a:latin typeface="Cambria Math" charset="0"/>
                            </a:rPr>
                            <m:t>𝒘</m:t>
                          </m:r>
                        </m:den>
                      </m:f>
                      <m:r>
                        <a:rPr lang="en-CA" b="1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 smtClean="0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𝜆</m:t>
                          </m:r>
                          <m:r>
                            <a:rPr lang="en-CA" b="1" i="1" smtClean="0">
                              <a:latin typeface="Cambria Math" charset="0"/>
                            </a:rPr>
                            <m:t>𝒘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 smtClean="0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1" i="1" smtClean="0">
                              <a:latin typeface="Cambria Math" charset="0"/>
                            </a:rPr>
                            <m:t>𝒘</m:t>
                          </m:r>
                        </m:den>
                      </m:f>
                      <m:r>
                        <a:rPr lang="en-CA" b="1" i="1" smtClean="0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𝜆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 smtClean="0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1" i="1" smtClean="0">
                              <a:latin typeface="Cambria Math" charset="0"/>
                            </a:rPr>
                            <m:t>𝒘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1" i="1" smtClean="0">
                                  <a:latin typeface="Cambria Math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CA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1" i="1" smtClean="0">
                              <a:latin typeface="Cambria Math" charset="0"/>
                            </a:rPr>
                            <m:t>𝒘</m:t>
                          </m:r>
                        </m:den>
                      </m:f>
                      <m:r>
                        <a:rPr lang="en-CA" b="1" i="1" smtClean="0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𝜆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306" r="-5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244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ADB0-A5A9-4343-B83B-1B0BA400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PCA NOTES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CA"/>
                  <a:t>The loading that explains the most variance along a single axis is the eigenvector of the empirical covariance matrix corresponding to the largest eigenvalue, and that variance is proportional to the eigenvalue.</a:t>
                </a:r>
              </a:p>
              <a:p>
                <a:endParaRPr lang="en-CA" sz="500"/>
              </a:p>
              <a:p>
                <a:r>
                  <a:rPr lang="en-CA"/>
                  <a:t>The process is repeated, yielding </a:t>
                </a:r>
                <a:r>
                  <a:rPr lang="en-CA" b="1"/>
                  <a:t>orthonormal</a:t>
                </a:r>
                <a:r>
                  <a:rPr lang="en-CA"/>
                  <a:t> principal components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Helvetica Light" charset="0"/>
                            <a:cs typeface="Helvetica Light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>
                            <a:latin typeface="Cambria Math" charset="0"/>
                            <a:ea typeface="Helvetica Light" charset="0"/>
                            <a:cs typeface="Helvetica Light" charset="0"/>
                          </a:rPr>
                          <m:t>PC</m:t>
                        </m:r>
                      </m:e>
                      <m:sub>
                        <m:r>
                          <a:rPr lang="en-CA" i="1">
                            <a:latin typeface="Cambria Math" charset="0"/>
                            <a:ea typeface="Helvetica Light" charset="0"/>
                            <a:cs typeface="Helvetica Light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CA"/>
                  <a:t>, </a:t>
                </a:r>
                <a:r>
                  <a:rPr lang="mr-IN"/>
                  <a:t>…</a:t>
                </a:r>
                <a:r>
                  <a:rPr lang="en-CA"/>
                  <a:t>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Helvetica Light" charset="0"/>
                            <a:cs typeface="Helvetica Light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>
                            <a:latin typeface="Cambria Math" charset="0"/>
                            <a:ea typeface="Helvetica Light" charset="0"/>
                            <a:cs typeface="Helvetica Light" charset="0"/>
                          </a:rPr>
                          <m:t>PC</m:t>
                        </m:r>
                      </m:e>
                      <m:sub>
                        <m:r>
                          <a:rPr lang="en-CA" b="0" i="1" smtClean="0">
                            <a:latin typeface="Cambria Math" charset="0"/>
                            <a:ea typeface="Helvetica Light" charset="0"/>
                            <a:cs typeface="Helvetica Light" charset="0"/>
                          </a:rPr>
                          <m:t>𝑟</m:t>
                        </m:r>
                      </m:sub>
                    </m:sSub>
                    <m:r>
                      <a:rPr lang="en-CA" b="0" i="0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,</m:t>
                    </m:r>
                  </m:oMath>
                </a14:m>
                <a:r>
                  <a:rPr lang="en-CA"/>
                  <a:t> where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  <a:ea typeface="Helvetica Light" charset="0"/>
                        <a:cs typeface="Helvetica Light" charset="0"/>
                      </a:rPr>
                      <m:t>𝑟</m:t>
                    </m:r>
                    <m:r>
                      <a:rPr lang="en-CA" b="0" i="1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=</m:t>
                    </m:r>
                    <m:r>
                      <m:rPr>
                        <m:nor/>
                      </m:rPr>
                      <a:rPr lang="en-CA" b="0" i="0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rank</m:t>
                    </m:r>
                    <m:r>
                      <a:rPr lang="en-CA" b="0" i="1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(</m:t>
                    </m:r>
                    <m:r>
                      <a:rPr lang="en-CA" b="1" i="1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𝑿</m:t>
                    </m:r>
                    <m:r>
                      <a:rPr lang="en-CA" b="0" i="1" smtClean="0">
                        <a:latin typeface="Cambria Math" charset="0"/>
                        <a:ea typeface="Helvetica Light" charset="0"/>
                        <a:cs typeface="Helvetica Light" charset="0"/>
                      </a:rPr>
                      <m:t>)</m:t>
                    </m:r>
                  </m:oMath>
                </a14:m>
                <a:r>
                  <a:rPr lang="en-CA"/>
                  <a:t>.  </a:t>
                </a:r>
              </a:p>
              <a:p>
                <a:pPr algn="ctr"/>
                <a:endParaRPr lang="en-CA" sz="1800">
                  <a:latin typeface="Helvetica Light" charset="0"/>
                  <a:ea typeface="Helvetica Light" charset="0"/>
                  <a:cs typeface="Helvetica Light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737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Generalizations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CA">
                <a:ea typeface="Helvetica Light" charset="0"/>
                <a:cs typeface="Helvetica Light" charset="0"/>
              </a:rPr>
              <a:t>Nonlinear PCA-like methods attempt to find </a:t>
            </a:r>
            <a:r>
              <a:rPr lang="en-CA" b="1">
                <a:ea typeface="Helvetica Light" charset="0"/>
                <a:cs typeface="Helvetica Light" charset="0"/>
              </a:rPr>
              <a:t>principal manifolds</a:t>
            </a:r>
            <a:r>
              <a:rPr lang="en-CA">
                <a:ea typeface="Helvetica Light" charset="0"/>
                <a:cs typeface="Helvetica Light" charset="0"/>
              </a:rPr>
              <a:t>.</a:t>
            </a:r>
          </a:p>
          <a:p>
            <a:pPr lvl="1" algn="just"/>
            <a:r>
              <a:rPr lang="en-CA">
                <a:ea typeface="Helvetica Light" charset="0"/>
                <a:cs typeface="Helvetica Light" charset="0"/>
              </a:rPr>
              <a:t>self-organizing maps</a:t>
            </a:r>
          </a:p>
          <a:p>
            <a:pPr lvl="1" algn="just"/>
            <a:r>
              <a:rPr lang="en-CA">
                <a:ea typeface="Helvetica Light" charset="0"/>
                <a:cs typeface="Helvetica Light" charset="0"/>
              </a:rPr>
              <a:t>auto-encoders</a:t>
            </a:r>
          </a:p>
          <a:p>
            <a:pPr lvl="1" algn="just"/>
            <a:r>
              <a:rPr lang="en-CA">
                <a:ea typeface="Helvetica Light" charset="0"/>
                <a:cs typeface="Helvetica Light" charset="0"/>
              </a:rPr>
              <a:t>curvilinear component analysis</a:t>
            </a:r>
          </a:p>
          <a:p>
            <a:pPr lvl="1" algn="just"/>
            <a:r>
              <a:rPr lang="en-CA">
                <a:ea typeface="Helvetica Light" charset="0"/>
                <a:cs typeface="Helvetica Light" charset="0"/>
              </a:rPr>
              <a:t>manifold sculpting</a:t>
            </a:r>
          </a:p>
          <a:p>
            <a:pPr algn="just"/>
            <a:endParaRPr lang="en-CA" sz="1000" b="1">
              <a:ea typeface="Helvetica Light" charset="0"/>
              <a:cs typeface="Helvetica Light" charset="0"/>
            </a:endParaRPr>
          </a:p>
          <a:p>
            <a:pPr algn="just"/>
            <a:r>
              <a:rPr lang="en-CA">
                <a:ea typeface="Helvetica Light" charset="0"/>
                <a:cs typeface="Helvetica Light" charset="0"/>
              </a:rPr>
              <a:t>Rather than reducing the dimensionality, we may </a:t>
            </a:r>
            <a:r>
              <a:rPr lang="en-CA" b="1">
                <a:ea typeface="Helvetica Light" charset="0"/>
                <a:cs typeface="Helvetica Light" charset="0"/>
              </a:rPr>
              <a:t>expand </a:t>
            </a:r>
            <a:r>
              <a:rPr lang="en-CA">
                <a:ea typeface="Helvetica Light" charset="0"/>
                <a:cs typeface="Helvetica Light" charset="0"/>
              </a:rPr>
              <a:t>it with kernel PCA (this is equivalent to replacing the usual inner product by more exotic objects).</a:t>
            </a:r>
          </a:p>
        </p:txBody>
      </p:sp>
    </p:spTree>
    <p:extLst>
      <p:ext uri="{BB962C8B-B14F-4D97-AF65-F5344CB8AC3E}">
        <p14:creationId xmlns:p14="http://schemas.microsoft.com/office/powerpoint/2010/main" val="1358855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708" y="3429000"/>
            <a:ext cx="5459604" cy="25448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6" cy="4140767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CA">
                <a:ea typeface="Helvetica Light" charset="0"/>
                <a:cs typeface="Helvetica Light" charset="0"/>
              </a:rPr>
              <a:t>PCA is dependent on scaling (not unique).</a:t>
            </a:r>
          </a:p>
          <a:p>
            <a:pPr algn="just"/>
            <a:endParaRPr lang="en-CA" sz="500">
              <a:ea typeface="Helvetica Light" charset="0"/>
              <a:cs typeface="Helvetica Light" charset="0"/>
            </a:endParaRPr>
          </a:p>
          <a:p>
            <a:pPr algn="just"/>
            <a:r>
              <a:rPr lang="en-CA">
                <a:ea typeface="Helvetica Light" charset="0"/>
                <a:cs typeface="Helvetica Light" charset="0"/>
              </a:rPr>
              <a:t>With no prior domain expertise, interpreting PCs may be difficult.</a:t>
            </a:r>
          </a:p>
          <a:p>
            <a:pPr algn="just"/>
            <a:endParaRPr lang="en-CA" sz="500">
              <a:ea typeface="Helvetica Light" charset="0"/>
              <a:cs typeface="Helvetica Light" charset="0"/>
            </a:endParaRPr>
          </a:p>
          <a:p>
            <a:pPr algn="just"/>
            <a:r>
              <a:rPr lang="en-CA">
                <a:ea typeface="Helvetica Light" charset="0"/>
                <a:cs typeface="Helvetica Light" charset="0"/>
              </a:rPr>
              <a:t>Assumptions are </a:t>
            </a:r>
            <a:r>
              <a:rPr lang="en-CA" b="1">
                <a:ea typeface="Helvetica Light" charset="0"/>
                <a:cs typeface="Helvetica Light" charset="0"/>
              </a:rPr>
              <a:t>not always met</a:t>
            </a:r>
          </a:p>
          <a:p>
            <a:pPr lvl="1" algn="l"/>
            <a:r>
              <a:rPr lang="en-CA">
                <a:ea typeface="Helvetica Light" charset="0"/>
                <a:cs typeface="Helvetica Light" charset="0"/>
              </a:rPr>
              <a:t>important structures and spread are </a:t>
            </a:r>
            <a:br>
              <a:rPr lang="en-CA">
                <a:ea typeface="Helvetica Light" charset="0"/>
                <a:cs typeface="Helvetica Light" charset="0"/>
              </a:rPr>
            </a:br>
            <a:r>
              <a:rPr lang="en-CA">
                <a:ea typeface="Helvetica Light" charset="0"/>
                <a:cs typeface="Helvetica Light" charset="0"/>
              </a:rPr>
              <a:t>correlated (i.e. counting pancakes)</a:t>
            </a:r>
          </a:p>
          <a:p>
            <a:pPr lvl="1" algn="just"/>
            <a:r>
              <a:rPr lang="en-CA">
                <a:ea typeface="Helvetica Light" charset="0"/>
                <a:cs typeface="Helvetica Light" charset="0"/>
              </a:rPr>
              <a:t>PCs are orthogonal (what about ICA?)</a:t>
            </a:r>
          </a:p>
          <a:p>
            <a:pPr lvl="1" algn="l"/>
            <a:r>
              <a:rPr lang="en-CA">
                <a:ea typeface="Helvetica Light" charset="0"/>
                <a:cs typeface="Helvetica Light" charset="0"/>
              </a:rPr>
              <a:t>change of basis framework </a:t>
            </a:r>
            <a:br>
              <a:rPr lang="en-CA">
                <a:ea typeface="Helvetica Light" charset="0"/>
                <a:cs typeface="Helvetica Light" charset="0"/>
              </a:rPr>
            </a:br>
            <a:r>
              <a:rPr lang="en-CA">
                <a:ea typeface="Helvetica Light" charset="0"/>
                <a:cs typeface="Helvetica Light" charset="0"/>
              </a:rPr>
              <a:t>(i.e. Ferris wheel tracking)</a:t>
            </a:r>
          </a:p>
          <a:p>
            <a:endParaRPr lang="en-CA" sz="500">
              <a:ea typeface="Helvetica Light" charset="0"/>
              <a:cs typeface="Helvetica Light" charset="0"/>
            </a:endParaRPr>
          </a:p>
          <a:p>
            <a:r>
              <a:rPr lang="en-CA" sz="2600">
                <a:ea typeface="Helvetica Light" charset="0"/>
                <a:cs typeface="Helvetica Light" charset="0"/>
              </a:rPr>
              <a:t>Sensitive to outliers. </a:t>
            </a:r>
          </a:p>
        </p:txBody>
      </p:sp>
    </p:spTree>
    <p:extLst>
      <p:ext uri="{BB962C8B-B14F-4D97-AF65-F5344CB8AC3E}">
        <p14:creationId xmlns:p14="http://schemas.microsoft.com/office/powerpoint/2010/main" val="206670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HiGH</a:t>
            </a:r>
            <a:r>
              <a:rPr lang="en-US" dirty="0"/>
              <a:t> Dimensionality AND ‘</a:t>
            </a:r>
            <a:r>
              <a:rPr lang="en-US" dirty="0" err="1"/>
              <a:t>BiG</a:t>
            </a:r>
            <a:r>
              <a:rPr lang="en-US" dirty="0"/>
              <a:t>’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:r>
                  <a:rPr lang="en-US"/>
                  <a:t>Datasets can be “big” in a variety of ways: </a:t>
                </a:r>
              </a:p>
              <a:p>
                <a:pPr lvl="1"/>
                <a:r>
                  <a:rPr lang="en-US"/>
                  <a:t>too large for the </a:t>
                </a:r>
                <a:r>
                  <a:rPr lang="en-US" b="1"/>
                  <a:t>hardware</a:t>
                </a:r>
                <a:r>
                  <a:rPr lang="en-US"/>
                  <a:t> to handle (cannot be stored or accessed properly due to # of observations, # of features, or the overall size)</a:t>
                </a:r>
              </a:p>
              <a:p>
                <a:pPr lvl="1"/>
                <a:r>
                  <a:rPr lang="en-US"/>
                  <a:t>dimensions can go against specific </a:t>
                </a:r>
                <a:r>
                  <a:rPr lang="en-US" b="1"/>
                  <a:t>modeling assumptions </a:t>
                </a:r>
                <a:r>
                  <a:rPr lang="en-US"/>
                  <a:t>(# of features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≫</m:t>
                    </m:r>
                  </m:oMath>
                </a14:m>
                <a:r>
                  <a:rPr lang="en-US"/>
                  <a:t> # observations)</a:t>
                </a:r>
              </a:p>
              <a:p>
                <a:pPr algn="just"/>
                <a:endParaRPr lang="en-US" sz="500" b="1"/>
              </a:p>
              <a:p>
                <a:r>
                  <a:rPr lang="en-US" b="1"/>
                  <a:t>Examples:</a:t>
                </a:r>
              </a:p>
              <a:p>
                <a:pPr lvl="1"/>
                <a:r>
                  <a:rPr lang="en-US"/>
                  <a:t>Multiple sensors recording 100+ observations per second in a large geographical area over a long time period = </a:t>
                </a:r>
                <a:r>
                  <a:rPr lang="en-US" b="1"/>
                  <a:t>very big dataset</a:t>
                </a:r>
                <a:r>
                  <a:rPr lang="en-US"/>
                  <a:t>.</a:t>
                </a:r>
              </a:p>
              <a:p>
                <a:pPr lvl="1"/>
                <a:r>
                  <a:rPr lang="en-US"/>
                  <a:t>In a corpus’ </a:t>
                </a:r>
                <a:r>
                  <a:rPr lang="en-US" i="1"/>
                  <a:t>Term Document Matrix </a:t>
                </a:r>
                <a:r>
                  <a:rPr lang="en-US"/>
                  <a:t>(cols = terms, rows = documents), the number of terms is usually substantially higher than the number of documents, leading to </a:t>
                </a:r>
                <a:r>
                  <a:rPr lang="en-US" b="1"/>
                  <a:t>excessively sparse data</a:t>
                </a:r>
                <a:r>
                  <a:rPr lang="en-US"/>
                  <a:t>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5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86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FEATURE SELECTION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 algn="just"/>
            <a:r>
              <a:rPr lang="en-CA" b="1"/>
              <a:t>Filter methods </a:t>
            </a:r>
            <a:r>
              <a:rPr lang="en-CA"/>
              <a:t>inspect each variable individually and score them according to some </a:t>
            </a:r>
            <a:r>
              <a:rPr lang="en-CA" b="1"/>
              <a:t>importance metric</a:t>
            </a:r>
            <a:r>
              <a:rPr lang="en-CA"/>
              <a:t>. </a:t>
            </a:r>
          </a:p>
          <a:p>
            <a:pPr lvl="0" algn="just"/>
            <a:endParaRPr lang="en-CA" sz="500"/>
          </a:p>
          <a:p>
            <a:pPr lvl="0" algn="just"/>
            <a:r>
              <a:rPr lang="en-CA"/>
              <a:t>The less relevant features (i.e. importance score below some set threshold) are then removed.</a:t>
            </a:r>
          </a:p>
          <a:p>
            <a:pPr lvl="0" algn="just"/>
            <a:endParaRPr lang="en-CA" sz="500"/>
          </a:p>
          <a:p>
            <a:pPr lvl="0" algn="just"/>
            <a:r>
              <a:rPr lang="en-CA" b="1"/>
              <a:t>Wrapper methods </a:t>
            </a:r>
            <a:r>
              <a:rPr lang="en-CA"/>
              <a:t>seek feature subsets for which the evaluation criterion used by the eventual analytical method is “optimized”. </a:t>
            </a:r>
          </a:p>
          <a:p>
            <a:pPr lvl="0" algn="just"/>
            <a:endParaRPr lang="en-CA" sz="500"/>
          </a:p>
          <a:p>
            <a:pPr lvl="0" algn="just"/>
            <a:r>
              <a:rPr lang="en-CA"/>
              <a:t>The process is </a:t>
            </a:r>
            <a:r>
              <a:rPr lang="en-CA" b="1"/>
              <a:t>iterative</a:t>
            </a:r>
            <a:r>
              <a:rPr lang="en-CA"/>
              <a:t>, and typically computationally intensive: candidate subsets are used in the analysis until one produces an acceptable evaluation metric for the analysis.   </a:t>
            </a:r>
          </a:p>
        </p:txBody>
      </p:sp>
    </p:spTree>
    <p:extLst>
      <p:ext uri="{BB962C8B-B14F-4D97-AF65-F5344CB8AC3E}">
        <p14:creationId xmlns:p14="http://schemas.microsoft.com/office/powerpoint/2010/main" val="3678327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D7883-0314-D445-8776-7BE37224B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Curse of Dimensionality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EE4F64-EC3B-0349-9CD9-76E854BD9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5" t="8377" b="56878"/>
          <a:stretch/>
        </p:blipFill>
        <p:spPr>
          <a:xfrm>
            <a:off x="320374" y="2723177"/>
            <a:ext cx="7503709" cy="2402803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2BEAEF6-65A9-AE4B-B039-7E096285AF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6" t="64167" r="62056" b="4948"/>
          <a:stretch/>
        </p:blipFill>
        <p:spPr>
          <a:xfrm>
            <a:off x="8623905" y="2818856"/>
            <a:ext cx="2609200" cy="2135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62E7EE-0618-E145-B0C1-A9ABA8CC888E}"/>
              </a:ext>
            </a:extLst>
          </p:cNvPr>
          <p:cNvSpPr txBox="1"/>
          <p:nvPr/>
        </p:nvSpPr>
        <p:spPr>
          <a:xfrm>
            <a:off x="380474" y="2442058"/>
            <a:ext cx="3265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</a:rPr>
              <a:t>42% of data is captured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5FD226-7820-8D4D-B4EA-74501FF8D689}"/>
              </a:ext>
            </a:extLst>
          </p:cNvPr>
          <p:cNvSpPr txBox="1"/>
          <p:nvPr/>
        </p:nvSpPr>
        <p:spPr>
          <a:xfrm>
            <a:off x="4560426" y="2449524"/>
            <a:ext cx="3201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</a:rPr>
              <a:t>14% of data is captured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834AA8-C524-D64C-A811-1AC681EB892C}"/>
              </a:ext>
            </a:extLst>
          </p:cNvPr>
          <p:cNvSpPr txBox="1"/>
          <p:nvPr/>
        </p:nvSpPr>
        <p:spPr>
          <a:xfrm>
            <a:off x="8352430" y="2449524"/>
            <a:ext cx="3078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</a:rPr>
              <a:t>7% of data is captured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68EE53-1E3F-D148-A224-794D627DF991}"/>
              </a:ext>
            </a:extLst>
          </p:cNvPr>
          <p:cNvSpPr/>
          <p:nvPr/>
        </p:nvSpPr>
        <p:spPr>
          <a:xfrm>
            <a:off x="3957950" y="2723177"/>
            <a:ext cx="540631" cy="26831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3D72C2-0F15-CD43-9D7D-212EA84F3C2C}"/>
              </a:ext>
            </a:extLst>
          </p:cNvPr>
          <p:cNvSpPr/>
          <p:nvPr/>
        </p:nvSpPr>
        <p:spPr>
          <a:xfrm rot="19500893">
            <a:off x="10205239" y="4599130"/>
            <a:ext cx="1141332" cy="1334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334271E-77CC-2F40-94E2-1D67D5AC5E40}"/>
                  </a:ext>
                </a:extLst>
              </p:cNvPr>
              <p:cNvSpPr txBox="1"/>
              <p:nvPr/>
            </p:nvSpPr>
            <p:spPr>
              <a:xfrm>
                <a:off x="1623262" y="5506880"/>
                <a:ext cx="8945476" cy="845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4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=100 </m:t>
                    </m:r>
                  </m:oMath>
                </a14:m>
                <a:r>
                  <a:rPr lang="en-US" sz="2400">
                    <a:solidFill>
                      <a:schemeClr val="tx2"/>
                    </a:solidFill>
                    <a:latin typeface="Dagny OT" panose="020B0504020201020104" pitchFamily="34" charset="77"/>
                  </a:rPr>
                  <a:t>observations, uniformly distributed 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[0,1]</m:t>
                        </m:r>
                      </m:e>
                      <m:sup>
                        <m:r>
                          <a:rPr lang="en-CA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=1, 2, 3</m:t>
                    </m:r>
                  </m:oMath>
                </a14:m>
                <a:r>
                  <a:rPr lang="en-US" sz="2400">
                    <a:solidFill>
                      <a:schemeClr val="tx2"/>
                    </a:solidFill>
                    <a:latin typeface="Dagny OT" panose="020B0504020201020104" pitchFamily="34" charset="77"/>
                  </a:rPr>
                  <a:t>.</a:t>
                </a:r>
              </a:p>
              <a:p>
                <a:pPr algn="ctr"/>
                <a:r>
                  <a:rPr lang="en-US" sz="2400">
                    <a:solidFill>
                      <a:schemeClr val="tx2"/>
                    </a:solidFill>
                    <a:latin typeface="Dagny OT" panose="020B0504020201020104" pitchFamily="34" charset="77"/>
                  </a:rPr>
                  <a:t>% of observations captured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[0,1</m:t>
                        </m:r>
                        <m:r>
                          <a:rPr lang="en-CA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/2</m:t>
                        </m:r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]</m:t>
                        </m:r>
                      </m:e>
                      <m:sup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=1,2,3</m:t>
                    </m:r>
                  </m:oMath>
                </a14:m>
                <a:r>
                  <a:rPr lang="en-US" sz="2400">
                    <a:solidFill>
                      <a:schemeClr val="tx2"/>
                    </a:solidFill>
                    <a:latin typeface="Dagny OT" panose="020B0504020201020104" pitchFamily="34" charset="77"/>
                  </a:rPr>
                  <a:t>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334271E-77CC-2F40-94E2-1D67D5AC5E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3262" y="5506880"/>
                <a:ext cx="8945476" cy="845103"/>
              </a:xfrm>
              <a:prstGeom prst="rect">
                <a:avLst/>
              </a:prstGeom>
              <a:blipFill>
                <a:blip r:embed="rId3"/>
                <a:stretch>
                  <a:fillRect t="-4478" b="-149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13">
            <a:extLst>
              <a:ext uri="{FF2B5EF4-FFF2-40B4-BE49-F238E27FC236}">
                <a16:creationId xmlns:a16="http://schemas.microsoft.com/office/drawing/2014/main" id="{23A6D667-8095-D14E-9008-3B029C76D00B}"/>
              </a:ext>
            </a:extLst>
          </p:cNvPr>
          <p:cNvSpPr/>
          <p:nvPr/>
        </p:nvSpPr>
        <p:spPr>
          <a:xfrm>
            <a:off x="10449215" y="-31412"/>
            <a:ext cx="17427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</a:t>
            </a:r>
            <a:r>
              <a:rPr lang="en-CA" sz="1400" err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simplystatistics.org</a:t>
            </a:r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]</a:t>
            </a:r>
            <a:endParaRPr lang="en-US" sz="1400">
              <a:solidFill>
                <a:schemeClr val="tx2"/>
              </a:solidFill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70380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FEATURE SELECTION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n-CA" b="1"/>
              <a:t>Unsupervised methods </a:t>
            </a:r>
            <a:r>
              <a:rPr lang="en-CA"/>
              <a:t>determine the importance of a feature based only on its values.</a:t>
            </a:r>
          </a:p>
          <a:p>
            <a:pPr lvl="0" algn="just"/>
            <a:endParaRPr lang="en-CA" sz="1000"/>
          </a:p>
          <a:p>
            <a:pPr lvl="0" algn="just"/>
            <a:r>
              <a:rPr lang="en-CA" b="1"/>
              <a:t>Supervised methods </a:t>
            </a:r>
            <a:r>
              <a:rPr lang="en-CA"/>
              <a:t>evaluate each feature’s importance by studying the relationship with a </a:t>
            </a:r>
            <a:r>
              <a:rPr lang="en-CA" b="1"/>
              <a:t>target feature </a:t>
            </a:r>
            <a:r>
              <a:rPr lang="en-CA"/>
              <a:t>(correlation, etc.)</a:t>
            </a:r>
          </a:p>
          <a:p>
            <a:pPr lvl="0" algn="just"/>
            <a:endParaRPr lang="en-CA" sz="1000"/>
          </a:p>
          <a:p>
            <a:pPr lvl="0" algn="just"/>
            <a:r>
              <a:rPr lang="en-CA"/>
              <a:t>Wrapper methods are usually supervised. </a:t>
            </a:r>
          </a:p>
          <a:p>
            <a:pPr lvl="0" algn="just"/>
            <a:endParaRPr lang="en-CA" sz="1000"/>
          </a:p>
          <a:p>
            <a:pPr lvl="0" algn="just"/>
            <a:r>
              <a:rPr lang="en-CA" b="1"/>
              <a:t>Unsupervised filter methods: </a:t>
            </a:r>
            <a:r>
              <a:rPr lang="en-CA"/>
              <a:t>removing constant variables, ID-like variables (different on all observations), features with low variability, etc. </a:t>
            </a:r>
          </a:p>
        </p:txBody>
      </p:sp>
    </p:spTree>
    <p:extLst>
      <p:ext uri="{BB962C8B-B14F-4D97-AF65-F5344CB8AC3E}">
        <p14:creationId xmlns:p14="http://schemas.microsoft.com/office/powerpoint/2010/main" val="6926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Supervised Filter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algn="just"/>
                <a:r>
                  <a:rPr lang="en-CA" b="1"/>
                  <a:t>Correlation </a:t>
                </a:r>
                <a:r>
                  <a:rPr lang="en-CA"/>
                  <a:t>between a feature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CA"/>
                  <a:t> and a target variable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CA"/>
                  <a:t>:</a:t>
                </a:r>
              </a:p>
              <a:p>
                <a:pPr marL="457200" lvl="0" indent="-457200" algn="just">
                  <a:buFont typeface="Wingdings" charset="2"/>
                  <a:buChar char="§"/>
                </a:pPr>
                <a:endParaRPr lang="en-CA" sz="100"/>
              </a:p>
              <a:p>
                <a:pPr lvl="0"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𝜌</m:t>
                          </m:r>
                        </m:e>
                        <m:sub>
                          <m:r>
                            <a:rPr lang="en-CA" b="0" i="1" smtClean="0">
                              <a:latin typeface="Cambria Math" charset="0"/>
                            </a:rPr>
                            <m:t>𝑋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CA" b="0" i="1" smtClean="0">
                              <a:latin typeface="Cambria Math" charset="0"/>
                            </a:rPr>
                            <m:t>𝑌</m:t>
                          </m:r>
                        </m:sub>
                      </m:sSub>
                      <m:r>
                        <a:rPr lang="en-CA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is-I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CA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CA" b="0" i="1" smtClean="0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CA" b="0" i="1" smtClean="0">
                                  <a:latin typeface="Cambria Math" charset="0"/>
                                </a:rPr>
                                <m:t>𝑁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mr-I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</m:nary>
                          <m:d>
                            <m:dPr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CA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CA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d>
                        </m:num>
                        <m:den>
                          <m:rad>
                            <m:radPr>
                              <m:degHide m:val="on"/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is-I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en-CA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CA" b="0" i="1" smtClean="0">
                                      <a:latin typeface="Cambria Math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is-I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mr-IN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CA" i="1">
                                              <a:latin typeface="Cambria Math" charset="0"/>
                                            </a:rPr>
                                            <m:t>−</m:t>
                                          </m:r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CA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CA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  <m:r>
                            <a:rPr lang="mr-IN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∙</m:t>
                          </m:r>
                          <m:rad>
                            <m:radPr>
                              <m:degHide m:val="on"/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is-I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en-CA" i="1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CA" i="1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CA" i="1">
                                      <a:latin typeface="Cambria Math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is-I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mr-I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CA" i="1">
                                              <a:latin typeface="Cambria Math" charset="0"/>
                                            </a:rPr>
                                            <m:t>−</m:t>
                                          </m:r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CA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CA" i="1">
                                                  <a:latin typeface="Cambria Math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acc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CA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CA" sz="100"/>
              </a:p>
              <a:p>
                <a:pPr lvl="0" algn="just"/>
                <a:endParaRPr lang="en-CA" sz="1000"/>
              </a:p>
              <a:p>
                <a:pPr lvl="0" algn="just"/>
                <a:r>
                  <a:rPr lang="en-CA"/>
                  <a:t>Features which are highly correlated with the target variable are retained, but this approach is limited if the relationship to the target variable is </a:t>
                </a:r>
                <a:r>
                  <a:rPr lang="en-CA" b="1"/>
                  <a:t>non-linear</a:t>
                </a:r>
                <a:r>
                  <a:rPr lang="en-CA"/>
                  <a:t>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028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Supervised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 algn="just"/>
            <a:r>
              <a:rPr lang="en-CA" b="1"/>
              <a:t>Classification Tasks</a:t>
            </a:r>
          </a:p>
          <a:p>
            <a:pPr lvl="1" algn="just"/>
            <a:r>
              <a:rPr lang="en-CA"/>
              <a:t>Gain Ratio</a:t>
            </a:r>
          </a:p>
          <a:p>
            <a:pPr lvl="1" algn="just"/>
            <a:r>
              <a:rPr lang="en-CA" err="1"/>
              <a:t>Inf</a:t>
            </a:r>
            <a:r>
              <a:rPr lang="en-CA"/>
              <a:t> Gain</a:t>
            </a:r>
          </a:p>
          <a:p>
            <a:pPr lvl="1" algn="just"/>
            <a:r>
              <a:rPr lang="en-CA"/>
              <a:t>Gini</a:t>
            </a:r>
          </a:p>
          <a:p>
            <a:pPr lvl="1" algn="just"/>
            <a:r>
              <a:rPr lang="en-CA"/>
              <a:t>MDL, etc.</a:t>
            </a:r>
          </a:p>
          <a:p>
            <a:pPr lvl="1" algn="just"/>
            <a:endParaRPr lang="en-CA" sz="500"/>
          </a:p>
          <a:p>
            <a:pPr algn="just"/>
            <a:r>
              <a:rPr lang="en-CA" b="1"/>
              <a:t>Regression Tasks</a:t>
            </a:r>
          </a:p>
          <a:p>
            <a:pPr lvl="1" algn="just"/>
            <a:r>
              <a:rPr lang="en-CA"/>
              <a:t>MSE of Mean</a:t>
            </a:r>
          </a:p>
          <a:p>
            <a:pPr lvl="1" algn="just"/>
            <a:r>
              <a:rPr lang="en-CA"/>
              <a:t>MAE of Mean </a:t>
            </a:r>
          </a:p>
          <a:p>
            <a:pPr lvl="1" algn="just"/>
            <a:r>
              <a:rPr lang="en-CA"/>
              <a:t>Relief (evaluates features simultaneously), etc.</a:t>
            </a:r>
          </a:p>
        </p:txBody>
      </p:sp>
    </p:spTree>
    <p:extLst>
      <p:ext uri="{BB962C8B-B14F-4D97-AF65-F5344CB8AC3E}">
        <p14:creationId xmlns:p14="http://schemas.microsoft.com/office/powerpoint/2010/main" val="248105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Common Transformations</a:t>
            </a:r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just"/>
                <a:r>
                  <a:rPr lang="en-CA"/>
                  <a:t>In the regression context, transformations are </a:t>
                </a:r>
                <a:r>
                  <a:rPr lang="en-CA" b="1"/>
                  <a:t>monotonic:</a:t>
                </a:r>
              </a:p>
              <a:p>
                <a:pPr lvl="1" algn="just"/>
                <a:r>
                  <a:rPr lang="en-CA"/>
                  <a:t>logarithmic</a:t>
                </a:r>
              </a:p>
              <a:p>
                <a:pPr lvl="1" algn="just"/>
                <a:r>
                  <a:rPr lang="en-CA"/>
                  <a:t>square root, inverse, power: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charset="0"/>
                          </a:rPr>
                          <m:t>𝑊</m:t>
                        </m:r>
                      </m:e>
                      <m:sup>
                        <m:r>
                          <a:rPr lang="en-CA" b="0" i="1" smtClean="0">
                            <a:latin typeface="Cambria Math" charset="0"/>
                          </a:rPr>
                          <m:t>𝑘</m:t>
                        </m:r>
                      </m:sup>
                    </m:sSup>
                  </m:oMath>
                </a14:m>
                <a:endParaRPr lang="en-CA"/>
              </a:p>
              <a:p>
                <a:pPr lvl="1" algn="just"/>
                <a:r>
                  <a:rPr lang="en-CA"/>
                  <a:t>exponential</a:t>
                </a:r>
              </a:p>
              <a:p>
                <a:pPr lvl="1" algn="just"/>
                <a:r>
                  <a:rPr lang="en-CA"/>
                  <a:t>Box-Cox, etc.</a:t>
                </a:r>
              </a:p>
              <a:p>
                <a:pPr lvl="1" algn="just"/>
                <a:endParaRPr lang="en-CA" sz="1000"/>
              </a:p>
              <a:p>
                <a:pPr algn="just"/>
                <a:r>
                  <a:rPr lang="en-CA"/>
                  <a:t>Transformations on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CA"/>
                  <a:t> may achieve linearity, but usually at some price (correlations are not preserved, for instance). Transformations on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CA"/>
                  <a:t> can help with non-normality and unequal variance of error terms.</a:t>
                </a:r>
              </a:p>
              <a:p>
                <a:pPr algn="just"/>
                <a:endParaRPr lang="en-CA" sz="100"/>
              </a:p>
              <a:p>
                <a:pPr algn="just"/>
                <a:endParaRPr lang="en-US" sz="1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413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Box-Cox Transformation</a:t>
            </a:r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just"/>
                <a:r>
                  <a:rPr lang="en-US"/>
                  <a:t>Assume the usual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CA" b="0" i="1" smtClean="0">
                            <a:latin typeface="Cambria Math" charset="0"/>
                          </a:rPr>
                          <m:t>𝑗</m:t>
                        </m:r>
                      </m:sub>
                    </m:sSub>
                    <m:r>
                      <a:rPr lang="en-CA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CA" b="0" i="1" smtClean="0"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  <m:r>
                              <a:rPr lang="en-CA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,</m:t>
                            </m:r>
                            <m:r>
                              <a:rPr lang="en-CA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CA" b="0" i="1" smtClean="0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𝜀</m:t>
                        </m:r>
                      </m:e>
                      <m:sub>
                        <m:r>
                          <a:rPr lang="en-CA" b="0" i="1" smtClean="0">
                            <a:latin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/>
                  <a:t> with either</a:t>
                </a:r>
              </a:p>
              <a:p>
                <a:pPr lvl="1" algn="just"/>
                <a:r>
                  <a:rPr lang="en-US"/>
                  <a:t>skewed residuals</a:t>
                </a:r>
              </a:p>
              <a:p>
                <a:pPr lvl="1" algn="just"/>
                <a:r>
                  <a:rPr lang="en-US"/>
                  <a:t>not-constant variance</a:t>
                </a:r>
              </a:p>
              <a:p>
                <a:pPr lvl="1" algn="just"/>
                <a:r>
                  <a:rPr lang="en-US"/>
                  <a:t>non-linear trend</a:t>
                </a:r>
              </a:p>
              <a:p>
                <a:pPr algn="just"/>
                <a:endParaRPr lang="en-US" sz="500"/>
              </a:p>
              <a:p>
                <a:r>
                  <a:rPr lang="en-US"/>
                  <a:t>The </a:t>
                </a:r>
                <a:r>
                  <a:rPr lang="en-US" b="1"/>
                  <a:t>Box-Cox transformation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CA" i="1">
                            <a:latin typeface="Cambria Math" charset="0"/>
                          </a:rPr>
                          <m:t>𝑗</m:t>
                        </m:r>
                      </m:sub>
                    </m:sSub>
                    <m:r>
                      <a:rPr lang="en-CA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↦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CA" i="1">
                            <a:latin typeface="Cambria Math" charset="0"/>
                          </a:rPr>
                          <m:t>𝑗</m:t>
                        </m:r>
                      </m:sub>
                    </m:sSub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′(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𝜆</m:t>
                    </m:r>
                    <m:r>
                      <a:rPr lang="en-CA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/>
                  <a:t> suggests a choice: select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  <a:ea typeface="Cambria Math" charset="0"/>
                        <a:cs typeface="Cambria Math" charset="0"/>
                      </a:rPr>
                      <m:t>𝜆</m:t>
                    </m:r>
                    <m:r>
                      <a:rPr lang="en-CA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/>
                  <a:t> which maximizes the corresponding log-likelihood</a:t>
                </a:r>
              </a:p>
              <a:p>
                <a:pPr algn="just"/>
                <a:endParaRPr lang="en-US" sz="1000"/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charset="0"/>
                            </a:rPr>
                            <m:t>𝑌</m:t>
                          </m:r>
                        </m:e>
                        <m:sub>
                          <m:r>
                            <a:rPr lang="en-CA" i="1">
                              <a:latin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CA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′(</m:t>
                      </m:r>
                      <m:r>
                        <a:rPr lang="en-CA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𝜆</m:t>
                      </m:r>
                      <m:r>
                        <a:rPr lang="en-CA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)=</m:t>
                      </m:r>
                      <m:d>
                        <m:dPr>
                          <m:begChr m:val="{"/>
                          <m:endChr m:val=""/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  <m:brk m:alnAt="7"/>
                                  </m:rPr>
                                  <a:rPr lang="en-CA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g</m:t>
                                </m:r>
                                <m:r>
                                  <m:rPr>
                                    <m:nor/>
                                  </m:rPr>
                                  <a:rPr lang="en-CA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</m:t>
                                </m:r>
                                <m:d>
                                  <m:d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b="1" i="1" smtClean="0">
                                        <a:latin typeface="Cambria Math" charset="0"/>
                                      </a:rPr>
                                      <m:t>𝒀</m:t>
                                    </m:r>
                                  </m:e>
                                </m:d>
                                <m:r>
                                  <m:rPr>
                                    <m:brk m:alnAt="7"/>
                                  </m:rP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×</m:t>
                                </m:r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CA" b="0" i="0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CA" b="0" i="0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n</m:t>
                                </m:r>
                                <m:r>
                                  <m:rPr>
                                    <m:brk m:alnAt="7"/>
                                  </m:rP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⁡</m:t>
                                </m:r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latin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),  </m:t>
                                </m:r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𝜆</m:t>
                                </m:r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=0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mr-I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𝜆</m:t>
                                    </m:r>
                                  </m:e>
                                  <m:sup>
                                    <m:r>
                                      <a:rPr lang="en-CA" b="0" i="1" smtClean="0">
                                        <a:latin typeface="Cambria Math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sSup>
                                  <m:sSupPr>
                                    <m:ctrlPr>
                                      <a:rPr lang="mr-I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nor/>
                                        <m:brk m:alnAt="7"/>
                                      </m:rPr>
                                      <a:rPr lang="en-CA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g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CA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m</m:t>
                                    </m:r>
                                    <m:d>
                                      <m:dPr>
                                        <m:ctrlPr>
                                          <a:rPr lang="en-CA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CA" b="1" i="1">
                                            <a:latin typeface="Cambria Math" charset="0"/>
                                          </a:rPr>
                                          <m:t>𝒀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CA" b="0" i="1" smtClean="0">
                                        <a:latin typeface="Cambria Math" charset="0"/>
                                      </a:rPr>
                                      <m:t>1−</m:t>
                                    </m:r>
                                    <m:r>
                                      <a:rPr lang="en-CA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𝜆</m:t>
                                    </m:r>
                                  </m:sup>
                                </m:sSup>
                                <m:r>
                                  <a:rPr lang="mr-IN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×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CA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CA" i="1">
                                            <a:latin typeface="Cambria Math" charset="0"/>
                                          </a:rPr>
                                          <m:t>𝑌</m:t>
                                        </m:r>
                                      </m:e>
                                      <m:sub>
                                        <m:r>
                                          <a:rPr lang="en-CA" i="1">
                                            <a:latin typeface="Cambria Math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  <m:sup>
                                    <m:r>
                                      <a:rPr lang="en-CA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𝜆</m:t>
                                    </m:r>
                                  </m:sup>
                                </m:sSup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  <m:t>−1)</m:t>
                                </m:r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,  </m:t>
                                </m:r>
                                <m:r>
                                  <m:rPr>
                                    <m:brk m:alnAt="7"/>
                                  </m:rPr>
                                  <a:rPr lang="en-CA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𝜆</m:t>
                                </m:r>
                                <m:r>
                                  <a:rPr lang="en-CA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≠</m:t>
                                </m:r>
                                <m:r>
                                  <a:rPr lang="en-CA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0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t="-18349" r="-806" b="-95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BB1F310-094A-A94C-A840-3E5167729A80}"/>
                  </a:ext>
                </a:extLst>
              </p:cNvPr>
              <p:cNvSpPr txBox="1"/>
              <p:nvPr/>
            </p:nvSpPr>
            <p:spPr>
              <a:xfrm>
                <a:off x="9718313" y="0"/>
                <a:ext cx="247368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40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gm</m:t>
                    </m:r>
                  </m:oMath>
                </a14:m>
                <a:r>
                  <a:rPr lang="en-US" sz="1400">
                    <a:solidFill>
                      <a:srgbClr val="FF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sz="1400">
                    <a:solidFill>
                      <a:srgbClr val="FF0000"/>
                    </a:solidFill>
                    <a:latin typeface="Dagny OT" panose="020B0504020201020104" pitchFamily="34" charset="77"/>
                  </a:rPr>
                  <a:t>= geometric mean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BB1F310-094A-A94C-A840-3E5167729A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8313" y="0"/>
                <a:ext cx="2473687" cy="307777"/>
              </a:xfrm>
              <a:prstGeom prst="rect">
                <a:avLst/>
              </a:prstGeom>
              <a:blipFill>
                <a:blip r:embed="rId3"/>
                <a:stretch>
                  <a:fillRect r="-510" b="-20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243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DC6128-F944-054D-89FE-1B3221C46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21" y="354842"/>
            <a:ext cx="11477106" cy="60028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9AFF81-B314-3B42-AC40-1B14CF00811C}"/>
              </a:ext>
            </a:extLst>
          </p:cNvPr>
          <p:cNvSpPr txBox="1"/>
          <p:nvPr/>
        </p:nvSpPr>
        <p:spPr>
          <a:xfrm>
            <a:off x="967962" y="629339"/>
            <a:ext cx="3399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Dagny OT" panose="020B0504020201020104" pitchFamily="34" charset="77"/>
              </a:rPr>
              <a:t>Logarithm (Box-Cox)</a:t>
            </a:r>
          </a:p>
        </p:txBody>
      </p:sp>
    </p:spTree>
    <p:extLst>
      <p:ext uri="{BB962C8B-B14F-4D97-AF65-F5344CB8AC3E}">
        <p14:creationId xmlns:p14="http://schemas.microsoft.com/office/powerpoint/2010/main" val="231333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Box-Cox Transformation</a:t>
            </a:r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just"/>
                <a:r>
                  <a:rPr lang="en-US"/>
                  <a:t>The procedure provides a </a:t>
                </a:r>
                <a:r>
                  <a:rPr lang="en-US" b="1"/>
                  <a:t>guide</a:t>
                </a:r>
                <a:r>
                  <a:rPr lang="en-US"/>
                  <a:t> to select a transformation.</a:t>
                </a:r>
              </a:p>
              <a:p>
                <a:pPr algn="just"/>
                <a:endParaRPr lang="en-US" sz="500"/>
              </a:p>
              <a:p>
                <a:pPr algn="just"/>
                <a:r>
                  <a:rPr lang="en-US"/>
                  <a:t>Theoretical rationales may exist for a particular choice of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𝜆</m:t>
                    </m:r>
                  </m:oMath>
                </a14:m>
                <a:r>
                  <a:rPr lang="en-US"/>
                  <a:t>.</a:t>
                </a:r>
              </a:p>
              <a:p>
                <a:pPr algn="just"/>
                <a:endParaRPr lang="en-US" sz="500"/>
              </a:p>
              <a:p>
                <a:pPr algn="just"/>
                <a:r>
                  <a:rPr lang="en-US"/>
                  <a:t>Residual analysis is still required to ensure that the choice was appropriate.</a:t>
                </a:r>
              </a:p>
              <a:p>
                <a:pPr algn="just"/>
                <a:endParaRPr lang="en-US" sz="500"/>
              </a:p>
              <a:p>
                <a:pPr algn="just"/>
                <a:r>
                  <a:rPr lang="en-US"/>
                  <a:t>The resulting parameters have the least squares property only with respect to the transformed data points.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369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Sampling 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n-US" b="1"/>
              <a:t>Question:</a:t>
            </a:r>
            <a:r>
              <a:rPr lang="en-US"/>
              <a:t> does every row of the dataset need to be used?</a:t>
            </a:r>
          </a:p>
          <a:p>
            <a:pPr algn="just"/>
            <a:endParaRPr lang="en-US" sz="500"/>
          </a:p>
          <a:p>
            <a:pPr algn="just"/>
            <a:r>
              <a:rPr lang="en-US"/>
              <a:t>If rows are selected randomly (with or without replacement), the resulting sample might be </a:t>
            </a:r>
            <a:r>
              <a:rPr lang="en-US" b="1"/>
              <a:t>representative</a:t>
            </a:r>
            <a:r>
              <a:rPr lang="en-US"/>
              <a:t> of the entire dataset. </a:t>
            </a:r>
          </a:p>
          <a:p>
            <a:pPr algn="just"/>
            <a:endParaRPr lang="en-US" sz="500" b="1"/>
          </a:p>
          <a:p>
            <a:pPr algn="just"/>
            <a:r>
              <a:rPr lang="en-US" b="1"/>
              <a:t>Drawbacks:</a:t>
            </a:r>
          </a:p>
          <a:p>
            <a:pPr lvl="1" algn="just"/>
            <a:r>
              <a:rPr lang="en-US"/>
              <a:t>if the signal of interest is rare, sampling might drown it altogether</a:t>
            </a:r>
          </a:p>
          <a:p>
            <a:pPr lvl="1" algn="just"/>
            <a:r>
              <a:rPr lang="en-US"/>
              <a:t>if aggregation is happening down the road, sampling will necessarily affect the numbers (passengers vs. flights)</a:t>
            </a:r>
          </a:p>
          <a:p>
            <a:pPr lvl="1" algn="just"/>
            <a:r>
              <a:rPr lang="en-US"/>
              <a:t>even simple operations on a large file (finding the # of lines, say) can be taxing on the memory and in terms of computation time </a:t>
            </a:r>
            <a:r>
              <a:rPr lang="mr-IN"/>
              <a:t>–</a:t>
            </a:r>
            <a:r>
              <a:rPr lang="en-US"/>
              <a:t> </a:t>
            </a:r>
            <a:r>
              <a:rPr lang="en-US" b="1"/>
              <a:t>prior information on the dataset structure can help</a:t>
            </a:r>
          </a:p>
        </p:txBody>
      </p:sp>
    </p:spTree>
    <p:extLst>
      <p:ext uri="{BB962C8B-B14F-4D97-AF65-F5344CB8AC3E}">
        <p14:creationId xmlns:p14="http://schemas.microsoft.com/office/powerpoint/2010/main" val="216875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Feature Selection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algn="just"/>
                <a:r>
                  <a:rPr lang="en-CA" dirty="0"/>
                  <a:t>Removing </a:t>
                </a:r>
                <a:r>
                  <a:rPr lang="en-CA" b="1" dirty="0"/>
                  <a:t>irrelevant</a:t>
                </a:r>
                <a:r>
                  <a:rPr lang="en-CA" dirty="0"/>
                  <a:t> or </a:t>
                </a:r>
                <a:r>
                  <a:rPr lang="en-CA" b="1" dirty="0"/>
                  <a:t>redundant</a:t>
                </a:r>
                <a:r>
                  <a:rPr lang="en-CA" dirty="0"/>
                  <a:t> variables is a common data processing task.  </a:t>
                </a:r>
              </a:p>
              <a:p>
                <a:pPr lvl="0" algn="just"/>
                <a:endParaRPr lang="en-CA" sz="500" dirty="0"/>
              </a:p>
              <a:p>
                <a:pPr lvl="0" algn="just"/>
                <a:r>
                  <a:rPr lang="en-CA" b="1" dirty="0"/>
                  <a:t>Motivations:</a:t>
                </a:r>
              </a:p>
              <a:p>
                <a:pPr lvl="1" algn="just"/>
                <a:r>
                  <a:rPr lang="en-CA" dirty="0"/>
                  <a:t>modeling tools do not handle these well (variance inflation due to </a:t>
                </a:r>
                <a:r>
                  <a:rPr lang="en-CA" dirty="0" err="1"/>
                  <a:t>multicolinearity</a:t>
                </a:r>
                <a:r>
                  <a:rPr lang="en-CA" dirty="0"/>
                  <a:t>, etc.)</a:t>
                </a:r>
                <a:endParaRPr lang="en-US" dirty="0"/>
              </a:p>
              <a:p>
                <a:pPr lvl="1" algn="just"/>
                <a:r>
                  <a:rPr lang="en-US" dirty="0"/>
                  <a:t>dimension reduction (# variables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≫</m:t>
                    </m:r>
                  </m:oMath>
                </a14:m>
                <a:r>
                  <a:rPr lang="en-US" dirty="0"/>
                  <a:t> # observations)</a:t>
                </a:r>
              </a:p>
              <a:p>
                <a:pPr algn="just"/>
                <a:endParaRPr lang="en-US" sz="500" dirty="0"/>
              </a:p>
              <a:p>
                <a:pPr algn="just"/>
                <a:r>
                  <a:rPr lang="en-US" b="1" dirty="0"/>
                  <a:t>Approaches:</a:t>
                </a:r>
              </a:p>
              <a:p>
                <a:pPr lvl="1" algn="just"/>
                <a:r>
                  <a:rPr lang="en-US" dirty="0"/>
                  <a:t>filter vs. wrapper</a:t>
                </a:r>
              </a:p>
              <a:p>
                <a:pPr lvl="1" algn="just"/>
                <a:r>
                  <a:rPr lang="en-US" dirty="0"/>
                  <a:t>unsupervised vs. supervised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7677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6324574" cy="4140767"/>
          </a:xfrm>
        </p:spPr>
        <p:txBody>
          <a:bodyPr/>
          <a:lstStyle/>
          <a:p>
            <a:pPr algn="l"/>
            <a:r>
              <a:rPr lang="en-CA" b="1">
                <a:ea typeface="Helvetica Light" charset="0"/>
                <a:cs typeface="Helvetica Light" charset="0"/>
              </a:rPr>
              <a:t>Motivational Example: </a:t>
            </a:r>
            <a:br>
              <a:rPr lang="en-CA" b="1">
                <a:ea typeface="Helvetica Light" charset="0"/>
                <a:cs typeface="Helvetica Light" charset="0"/>
              </a:rPr>
            </a:br>
            <a:r>
              <a:rPr lang="en-CA">
                <a:ea typeface="Helvetica Light" charset="0"/>
                <a:cs typeface="Helvetica Light" charset="0"/>
              </a:rPr>
              <a:t>Nutritional Content of Food</a:t>
            </a:r>
          </a:p>
          <a:p>
            <a:pPr algn="just"/>
            <a:endParaRPr lang="en-CA" sz="1000">
              <a:ea typeface="Helvetica Light" charset="0"/>
              <a:cs typeface="Helvetica Light" charset="0"/>
            </a:endParaRPr>
          </a:p>
          <a:p>
            <a:pPr algn="just"/>
            <a:r>
              <a:rPr lang="en-CA">
                <a:ea typeface="Helvetica Light" charset="0"/>
                <a:cs typeface="Helvetica Light" charset="0"/>
              </a:rPr>
              <a:t>What is the best way to differentiate food items? Vitamin content, fat, or protein level? </a:t>
            </a:r>
            <a:br>
              <a:rPr lang="en-CA">
                <a:ea typeface="Helvetica Light" charset="0"/>
                <a:cs typeface="Helvetica Light" charset="0"/>
              </a:rPr>
            </a:br>
            <a:r>
              <a:rPr lang="en-CA">
                <a:ea typeface="Helvetica Light" charset="0"/>
                <a:cs typeface="Helvetica Light" charset="0"/>
              </a:rPr>
              <a:t>A bit of each? </a:t>
            </a:r>
          </a:p>
          <a:p>
            <a:pPr algn="just"/>
            <a:endParaRPr lang="en-CA" sz="1000">
              <a:ea typeface="Helvetica Light" charset="0"/>
              <a:cs typeface="Helvetica Light" charset="0"/>
            </a:endParaRPr>
          </a:p>
          <a:p>
            <a:pPr algn="just"/>
            <a:r>
              <a:rPr lang="en-CA" b="1">
                <a:ea typeface="Helvetica Light" charset="0"/>
                <a:cs typeface="Helvetica Light" charset="0"/>
              </a:rPr>
              <a:t>Principal Component Analysis </a:t>
            </a:r>
            <a:r>
              <a:rPr lang="en-CA">
                <a:ea typeface="Helvetica Light" charset="0"/>
                <a:cs typeface="Helvetica Light" charset="0"/>
              </a:rPr>
              <a:t>(PCA) can be used to find the combinations of variables along which the data points are </a:t>
            </a:r>
            <a:r>
              <a:rPr lang="en-CA" b="1">
                <a:ea typeface="Helvetica Light" charset="0"/>
                <a:cs typeface="Helvetica Light" charset="0"/>
              </a:rPr>
              <a:t>most spread out. 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27626" y="5981"/>
            <a:ext cx="21643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[A. Ng, K. Soo, </a:t>
            </a:r>
            <a:r>
              <a:rPr lang="en-CA" sz="1400" i="1" err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Numsense</a:t>
            </a:r>
            <a:r>
              <a:rPr lang="en-CA" sz="1400" i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!</a:t>
            </a:r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]</a:t>
            </a:r>
            <a:endParaRPr lang="en-US" sz="1400">
              <a:solidFill>
                <a:schemeClr val="tx2"/>
              </a:solidFill>
              <a:latin typeface="Dagny OT" panose="020B0504020201020104" pitchFamily="34" charset="77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767" y="912812"/>
            <a:ext cx="5189260" cy="50323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222DBE0-368E-BB4C-9868-4490852BD692}"/>
              </a:ext>
            </a:extLst>
          </p:cNvPr>
          <p:cNvSpPr/>
          <p:nvPr/>
        </p:nvSpPr>
        <p:spPr>
          <a:xfrm>
            <a:off x="6905767" y="292067"/>
            <a:ext cx="5286233" cy="8829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0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" r="5910"/>
          <a:stretch/>
        </p:blipFill>
        <p:spPr>
          <a:xfrm>
            <a:off x="381837" y="159869"/>
            <a:ext cx="3812239" cy="6415959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299799" y="2050689"/>
            <a:ext cx="7355390" cy="4943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Helvetica Ligh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Helvetica Ligh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CA" sz="2400" i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Vitamin C</a:t>
            </a:r>
            <a:r>
              <a:rPr lang="en-CA" sz="2400" b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 </a:t>
            </a:r>
            <a:r>
              <a:rPr lang="en-CA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is present in various levels in fruit and vegetables, but not in meats. It </a:t>
            </a:r>
            <a:r>
              <a:rPr lang="en-CA" sz="2400" b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separates</a:t>
            </a:r>
            <a:r>
              <a:rPr lang="en-CA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 vegetables from meats, and specific vegetables from one another (to some extent), but the meats are </a:t>
            </a:r>
            <a:r>
              <a:rPr lang="en-CA" sz="2400" b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clumped together </a:t>
            </a:r>
            <a:r>
              <a:rPr lang="en-CA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(left). </a:t>
            </a:r>
          </a:p>
          <a:p>
            <a:pPr algn="just"/>
            <a:endParaRPr lang="en-CA" sz="1000">
              <a:solidFill>
                <a:schemeClr val="tx2"/>
              </a:solidFill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algn="just"/>
            <a:r>
              <a:rPr lang="en-CA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The situation is reversed for</a:t>
            </a:r>
            <a:r>
              <a:rPr lang="en-CA" sz="2400" b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 </a:t>
            </a:r>
            <a:r>
              <a:rPr lang="en-CA" sz="2400" i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Fat</a:t>
            </a:r>
            <a:r>
              <a:rPr lang="en-CA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 levels, so the </a:t>
            </a:r>
            <a:r>
              <a:rPr lang="en-CA" sz="2400" b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combination</a:t>
            </a:r>
            <a:r>
              <a:rPr lang="en-CA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 of vitamin C and fat </a:t>
            </a:r>
            <a:r>
              <a:rPr lang="en-CA" sz="2400" b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separates</a:t>
            </a:r>
            <a:r>
              <a:rPr lang="en-CA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 vegetables from meats, and </a:t>
            </a:r>
            <a:r>
              <a:rPr lang="en-CA" sz="2400" b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spreads</a:t>
            </a:r>
            <a:r>
              <a:rPr lang="en-CA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 vegetables and meats (right). 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299798" y="365125"/>
            <a:ext cx="6732397" cy="1325563"/>
          </a:xfrm>
        </p:spPr>
        <p:txBody>
          <a:bodyPr/>
          <a:lstStyle/>
          <a:p>
            <a:r>
              <a:rPr lang="en-US"/>
              <a:t>Differentiation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49450C-15E0-AC45-8C56-6D016DDAD490}"/>
              </a:ext>
            </a:extLst>
          </p:cNvPr>
          <p:cNvSpPr/>
          <p:nvPr/>
        </p:nvSpPr>
        <p:spPr>
          <a:xfrm rot="16200000">
            <a:off x="1428026" y="3038081"/>
            <a:ext cx="169790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r"/>
            <a:r>
              <a:rPr lang="en-CA" dirty="0">
                <a:solidFill>
                  <a:schemeClr val="tx2"/>
                </a:solidFill>
                <a:latin typeface="Dagny OT" panose="020B0504020201020104" pitchFamily="34" charset="77"/>
              </a:rPr>
              <a:t>Vitamin C - Fat</a:t>
            </a:r>
            <a:endParaRPr lang="en-US" dirty="0">
              <a:solidFill>
                <a:schemeClr val="tx2"/>
              </a:solidFill>
              <a:latin typeface="Dagny OT" panose="020B0504020201020104" pitchFamily="34" charset="7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558403-A044-C341-9C09-83367C86B616}"/>
              </a:ext>
            </a:extLst>
          </p:cNvPr>
          <p:cNvSpPr/>
          <p:nvPr/>
        </p:nvSpPr>
        <p:spPr>
          <a:xfrm rot="16200000">
            <a:off x="-388887" y="2973418"/>
            <a:ext cx="117211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r"/>
            <a:r>
              <a:rPr lang="en-CA">
                <a:solidFill>
                  <a:schemeClr val="tx2"/>
                </a:solidFill>
                <a:latin typeface="Dagny OT" panose="020B0504020201020104" pitchFamily="34" charset="77"/>
              </a:rPr>
              <a:t>Vitamin C</a:t>
            </a:r>
            <a:endParaRPr lang="en-US">
              <a:solidFill>
                <a:schemeClr val="tx2"/>
              </a:solidFill>
              <a:latin typeface="Dagny OT" panose="020B0504020201020104" pitchFamily="34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015437-5D1C-1240-904C-B19A334FF522}"/>
              </a:ext>
            </a:extLst>
          </p:cNvPr>
          <p:cNvSpPr/>
          <p:nvPr/>
        </p:nvSpPr>
        <p:spPr>
          <a:xfrm>
            <a:off x="10027626" y="5981"/>
            <a:ext cx="21643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[A. Ng, K. Soo, </a:t>
            </a:r>
            <a:r>
              <a:rPr lang="en-CA" sz="1400" i="1" err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Numsense</a:t>
            </a:r>
            <a:r>
              <a:rPr lang="en-CA" sz="1400" i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!</a:t>
            </a:r>
            <a:r>
              <a:rPr lang="en-CA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]</a:t>
            </a:r>
            <a:endParaRPr lang="en-US" sz="1400">
              <a:solidFill>
                <a:schemeClr val="tx2"/>
              </a:solidFill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081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Common Transformations</a:t>
            </a:r>
            <a:endParaRPr lang="en-US" sz="2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/>
              <a:t>Models sometimes require that certain data assumptions be met (normality of residuals, linearity, etc.).</a:t>
            </a:r>
          </a:p>
          <a:p>
            <a:pPr algn="just"/>
            <a:endParaRPr lang="en-US" sz="1000"/>
          </a:p>
          <a:p>
            <a:pPr algn="just"/>
            <a:r>
              <a:rPr lang="en-US"/>
              <a:t>If the raw data does not meet the requirements, we can either</a:t>
            </a:r>
          </a:p>
          <a:p>
            <a:pPr lvl="1" algn="just"/>
            <a:r>
              <a:rPr lang="en-US"/>
              <a:t>abandon the model </a:t>
            </a:r>
          </a:p>
          <a:p>
            <a:pPr lvl="1" algn="just"/>
            <a:r>
              <a:rPr lang="en-US"/>
              <a:t>attempt to </a:t>
            </a:r>
            <a:r>
              <a:rPr lang="en-US" b="1"/>
              <a:t>transform</a:t>
            </a:r>
            <a:r>
              <a:rPr lang="en-US"/>
              <a:t> the data</a:t>
            </a:r>
            <a:endParaRPr lang="en-CA" sz="1000"/>
          </a:p>
          <a:p>
            <a:pPr algn="just"/>
            <a:endParaRPr lang="en-CA" sz="1000"/>
          </a:p>
          <a:p>
            <a:pPr algn="just"/>
            <a:r>
              <a:rPr lang="en-CA"/>
              <a:t>The second approach requires an inverse transformation to be able to draw conclusions about the original data. </a:t>
            </a:r>
            <a:endParaRPr lang="en-US" sz="100"/>
          </a:p>
        </p:txBody>
      </p:sp>
    </p:spTree>
    <p:extLst>
      <p:ext uri="{BB962C8B-B14F-4D97-AF65-F5344CB8AC3E}">
        <p14:creationId xmlns:p14="http://schemas.microsoft.com/office/powerpoint/2010/main" val="247928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4727</TotalTime>
  <Words>2549</Words>
  <Application>Microsoft Macintosh PowerPoint</Application>
  <PresentationFormat>Widescreen</PresentationFormat>
  <Paragraphs>359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5" baseType="lpstr">
      <vt:lpstr>Arial</vt:lpstr>
      <vt:lpstr>Calibri</vt:lpstr>
      <vt:lpstr>Cambria Math</vt:lpstr>
      <vt:lpstr>Dagny OT</vt:lpstr>
      <vt:lpstr>Gill Sans MT</vt:lpstr>
      <vt:lpstr>Helvetica Light</vt:lpstr>
      <vt:lpstr>Wingdings</vt:lpstr>
      <vt:lpstr>Wingdings 2</vt:lpstr>
      <vt:lpstr>Dividend</vt:lpstr>
      <vt:lpstr>DATA REDUCTION And TransformationS</vt:lpstr>
      <vt:lpstr>Learning Objectives</vt:lpstr>
      <vt:lpstr>Dimensionality of Data</vt:lpstr>
      <vt:lpstr>Curse of Dimensionality</vt:lpstr>
      <vt:lpstr>Sampling Observations</vt:lpstr>
      <vt:lpstr>Feature Selection</vt:lpstr>
      <vt:lpstr>Principal Component Analysis</vt:lpstr>
      <vt:lpstr>Differentiation</vt:lpstr>
      <vt:lpstr>Common Transformations</vt:lpstr>
      <vt:lpstr>PowerPoint Presentation</vt:lpstr>
      <vt:lpstr>Scaling</vt:lpstr>
      <vt:lpstr>Discretizing</vt:lpstr>
      <vt:lpstr>Creating Variables</vt:lpstr>
      <vt:lpstr>PowerPoint Presentation</vt:lpstr>
      <vt:lpstr>Local Methods in High Dimensions</vt:lpstr>
      <vt:lpstr>Manifestations of CoD</vt:lpstr>
      <vt:lpstr>Manifestations of CoD</vt:lpstr>
      <vt:lpstr>Manifestations of CoD</vt:lpstr>
      <vt:lpstr>Manifestations of CoD</vt:lpstr>
      <vt:lpstr>Supervised Filter Methods</vt:lpstr>
      <vt:lpstr>Supervised Filter Methods</vt:lpstr>
      <vt:lpstr>LASSO and Variants</vt:lpstr>
      <vt:lpstr>LASSO and Variants</vt:lpstr>
      <vt:lpstr>LASSO and Variants</vt:lpstr>
      <vt:lpstr>LASSO and Variants</vt:lpstr>
      <vt:lpstr>LASSO and Variants</vt:lpstr>
      <vt:lpstr>LASSO and Variants</vt:lpstr>
      <vt:lpstr>Principal Components</vt:lpstr>
      <vt:lpstr>Retaining Principal Components</vt:lpstr>
      <vt:lpstr>DIFFERENTIAION (REPRISE)</vt:lpstr>
      <vt:lpstr>PCA in Theory</vt:lpstr>
      <vt:lpstr>PCA in Theory</vt:lpstr>
      <vt:lpstr>PCA in Theory</vt:lpstr>
      <vt:lpstr>PCA in Theory</vt:lpstr>
      <vt:lpstr>PCA NOTES</vt:lpstr>
      <vt:lpstr>Generalizations</vt:lpstr>
      <vt:lpstr>Limitations</vt:lpstr>
      <vt:lpstr>HiGH Dimensionality AND ‘BiG’ Data</vt:lpstr>
      <vt:lpstr>FEATURE SELECTION Methods</vt:lpstr>
      <vt:lpstr>FEATURE SELECTION Methods</vt:lpstr>
      <vt:lpstr>Supervised Filter Methods</vt:lpstr>
      <vt:lpstr>Other Supervised Metrics</vt:lpstr>
      <vt:lpstr>Common Transformations</vt:lpstr>
      <vt:lpstr>Box-Cox Transformation</vt:lpstr>
      <vt:lpstr>PowerPoint Presentation</vt:lpstr>
      <vt:lpstr>Box-Cox Transformation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universals</dc:title>
  <dc:creator>pboily</dc:creator>
  <cp:lastModifiedBy>Patrick Boily</cp:lastModifiedBy>
  <cp:revision>161</cp:revision>
  <dcterms:created xsi:type="dcterms:W3CDTF">2018-12-12T19:39:04Z</dcterms:created>
  <dcterms:modified xsi:type="dcterms:W3CDTF">2019-02-11T06:24:52Z</dcterms:modified>
</cp:coreProperties>
</file>

<file path=docProps/thumbnail.jpeg>
</file>